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4" r:id="rId3"/>
    <p:sldId id="269" r:id="rId4"/>
    <p:sldId id="274" r:id="rId5"/>
    <p:sldId id="271" r:id="rId6"/>
    <p:sldId id="272" r:id="rId7"/>
  </p:sldIdLst>
  <p:sldSz cx="12192000" cy="6858000"/>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20" y="810"/>
      </p:cViewPr>
      <p:guideLst/>
    </p:cSldViewPr>
  </p:slideViewPr>
  <p:notesTextViewPr>
    <p:cViewPr>
      <p:scale>
        <a:sx n="1" d="1"/>
        <a:sy n="1" d="1"/>
      </p:scale>
      <p:origin x="0" y="0"/>
    </p:cViewPr>
  </p:notesTextViewPr>
  <p:sorterViewPr>
    <p:cViewPr>
      <p:scale>
        <a:sx n="70" d="100"/>
        <a:sy n="70" d="100"/>
      </p:scale>
      <p:origin x="0" y="-30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BEB5879-FCA0-459A-8836-1753B37AA687}" type="datetimeFigureOut">
              <a:rPr lang="en-GB" smtClean="0"/>
              <a:t>10/07/2014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D0E8C21-0091-42C0-AEB6-2CEA06918680}" type="slidenum">
              <a:rPr lang="en-GB" smtClean="0"/>
              <a:t>‹#›</a:t>
            </a:fld>
            <a:endParaRPr lang="en-GB"/>
          </a:p>
        </p:txBody>
      </p:sp>
    </p:spTree>
    <p:extLst>
      <p:ext uri="{BB962C8B-B14F-4D97-AF65-F5344CB8AC3E}">
        <p14:creationId xmlns:p14="http://schemas.microsoft.com/office/powerpoint/2010/main" val="4020227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sr-Latn-R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5C0D15-C52F-4470-9574-759A4DB00C13}" type="slidenum">
              <a:rPr lang="hr-HR" altLang="sr-Latn-RS" smtClean="0">
                <a:solidFill>
                  <a:prstClr val="black"/>
                </a:solidFill>
              </a:rPr>
              <a:pPr/>
              <a:t>1</a:t>
            </a:fld>
            <a:endParaRPr lang="hr-HR" altLang="sr-Latn-RS" smtClean="0">
              <a:solidFill>
                <a:prstClr val="black"/>
              </a:solidFill>
            </a:endParaRPr>
          </a:p>
        </p:txBody>
      </p:sp>
    </p:spTree>
    <p:extLst>
      <p:ext uri="{BB962C8B-B14F-4D97-AF65-F5344CB8AC3E}">
        <p14:creationId xmlns:p14="http://schemas.microsoft.com/office/powerpoint/2010/main" val="15373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5" name="Rectangle 20"/>
          <p:cNvSpPr>
            <a:spLocks noGrp="1" noChangeArrowheads="1"/>
          </p:cNvSpPr>
          <p:nvPr>
            <p:ph type="sldNum" sz="quarter" idx="11"/>
          </p:nvPr>
        </p:nvSpPr>
        <p:spPr>
          <a:ln/>
        </p:spPr>
        <p:txBody>
          <a:bodyPr/>
          <a:lstStyle>
            <a:lvl1pPr>
              <a:defRPr/>
            </a:lvl1pPr>
          </a:lstStyle>
          <a:p>
            <a:pPr>
              <a:defRPr/>
            </a:pPr>
            <a:fld id="{52FC9777-B7CC-4BBF-B698-27EC17915017}"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11672807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5" name="Rectangle 20"/>
          <p:cNvSpPr>
            <a:spLocks noGrp="1" noChangeArrowheads="1"/>
          </p:cNvSpPr>
          <p:nvPr>
            <p:ph type="sldNum" sz="quarter" idx="11"/>
          </p:nvPr>
        </p:nvSpPr>
        <p:spPr>
          <a:ln/>
        </p:spPr>
        <p:txBody>
          <a:bodyPr/>
          <a:lstStyle>
            <a:lvl1pPr>
              <a:defRPr/>
            </a:lvl1pPr>
          </a:lstStyle>
          <a:p>
            <a:pPr>
              <a:defRPr/>
            </a:pPr>
            <a:fld id="{760C550C-3AD6-448C-B015-73986C0C392E}"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790668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125538"/>
            <a:ext cx="2745317" cy="4032250"/>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09601" y="1125538"/>
            <a:ext cx="8039100" cy="4032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5" name="Rectangle 20"/>
          <p:cNvSpPr>
            <a:spLocks noGrp="1" noChangeArrowheads="1"/>
          </p:cNvSpPr>
          <p:nvPr>
            <p:ph type="sldNum" sz="quarter" idx="11"/>
          </p:nvPr>
        </p:nvSpPr>
        <p:spPr>
          <a:ln/>
        </p:spPr>
        <p:txBody>
          <a:bodyPr/>
          <a:lstStyle>
            <a:lvl1pPr>
              <a:defRPr/>
            </a:lvl1pPr>
          </a:lstStyle>
          <a:p>
            <a:pPr>
              <a:defRPr/>
            </a:pPr>
            <a:fld id="{8D39135D-6A3B-43B1-8B8F-D0DC5143116F}"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6596742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5" name="Rectangle 20"/>
          <p:cNvSpPr>
            <a:spLocks noGrp="1" noChangeArrowheads="1"/>
          </p:cNvSpPr>
          <p:nvPr>
            <p:ph type="sldNum" sz="quarter" idx="11"/>
          </p:nvPr>
        </p:nvSpPr>
        <p:spPr>
          <a:ln/>
        </p:spPr>
        <p:txBody>
          <a:bodyPr/>
          <a:lstStyle>
            <a:lvl1pPr>
              <a:defRPr/>
            </a:lvl1pPr>
          </a:lstStyle>
          <a:p>
            <a:pPr>
              <a:defRPr/>
            </a:pPr>
            <a:fld id="{F4F1BA6C-4829-43B2-A2CD-2966ED53EF57}"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3939333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5" name="Rectangle 20"/>
          <p:cNvSpPr>
            <a:spLocks noGrp="1" noChangeArrowheads="1"/>
          </p:cNvSpPr>
          <p:nvPr>
            <p:ph type="sldNum" sz="quarter" idx="11"/>
          </p:nvPr>
        </p:nvSpPr>
        <p:spPr>
          <a:ln/>
        </p:spPr>
        <p:txBody>
          <a:bodyPr/>
          <a:lstStyle>
            <a:lvl1pPr>
              <a:defRPr/>
            </a:lvl1pPr>
          </a:lstStyle>
          <a:p>
            <a:pPr>
              <a:defRPr/>
            </a:pPr>
            <a:fld id="{973F5377-B831-4858-948D-9B589ACB01DB}"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2030598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09600" y="2133600"/>
            <a:ext cx="5384800" cy="3024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97600" y="2133600"/>
            <a:ext cx="5384800" cy="3024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6" name="Rectangle 20"/>
          <p:cNvSpPr>
            <a:spLocks noGrp="1" noChangeArrowheads="1"/>
          </p:cNvSpPr>
          <p:nvPr>
            <p:ph type="sldNum" sz="quarter" idx="11"/>
          </p:nvPr>
        </p:nvSpPr>
        <p:spPr>
          <a:ln/>
        </p:spPr>
        <p:txBody>
          <a:bodyPr/>
          <a:lstStyle>
            <a:lvl1pPr>
              <a:defRPr/>
            </a:lvl1pPr>
          </a:lstStyle>
          <a:p>
            <a:pPr>
              <a:defRPr/>
            </a:pPr>
            <a:fld id="{BBBC5207-F9A0-4682-8C86-421D32D81EB0}"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6184861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8" name="Rectangle 20"/>
          <p:cNvSpPr>
            <a:spLocks noGrp="1" noChangeArrowheads="1"/>
          </p:cNvSpPr>
          <p:nvPr>
            <p:ph type="sldNum" sz="quarter" idx="11"/>
          </p:nvPr>
        </p:nvSpPr>
        <p:spPr>
          <a:ln/>
        </p:spPr>
        <p:txBody>
          <a:bodyPr/>
          <a:lstStyle>
            <a:lvl1pPr>
              <a:defRPr/>
            </a:lvl1pPr>
          </a:lstStyle>
          <a:p>
            <a:pPr>
              <a:defRPr/>
            </a:pPr>
            <a:fld id="{99F1105A-1786-44D6-8E52-62EE5148305B}"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1835187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4" name="Rectangle 20"/>
          <p:cNvSpPr>
            <a:spLocks noGrp="1" noChangeArrowheads="1"/>
          </p:cNvSpPr>
          <p:nvPr>
            <p:ph type="sldNum" sz="quarter" idx="11"/>
          </p:nvPr>
        </p:nvSpPr>
        <p:spPr>
          <a:ln/>
        </p:spPr>
        <p:txBody>
          <a:bodyPr/>
          <a:lstStyle>
            <a:lvl1pPr>
              <a:defRPr/>
            </a:lvl1pPr>
          </a:lstStyle>
          <a:p>
            <a:pPr>
              <a:defRPr/>
            </a:pPr>
            <a:fld id="{7D01C896-A331-472D-8BC0-71BA0D15C3EC}"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2682306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3" name="Rectangle 20"/>
          <p:cNvSpPr>
            <a:spLocks noGrp="1" noChangeArrowheads="1"/>
          </p:cNvSpPr>
          <p:nvPr>
            <p:ph type="sldNum" sz="quarter" idx="11"/>
          </p:nvPr>
        </p:nvSpPr>
        <p:spPr>
          <a:ln/>
        </p:spPr>
        <p:txBody>
          <a:bodyPr/>
          <a:lstStyle>
            <a:lvl1pPr>
              <a:defRPr/>
            </a:lvl1pPr>
          </a:lstStyle>
          <a:p>
            <a:pPr>
              <a:defRPr/>
            </a:pPr>
            <a:fld id="{BA4E8FC3-7157-4548-A5BF-72D8D849235D}"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5425999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6" name="Rectangle 20"/>
          <p:cNvSpPr>
            <a:spLocks noGrp="1" noChangeArrowheads="1"/>
          </p:cNvSpPr>
          <p:nvPr>
            <p:ph type="sldNum" sz="quarter" idx="11"/>
          </p:nvPr>
        </p:nvSpPr>
        <p:spPr>
          <a:ln/>
        </p:spPr>
        <p:txBody>
          <a:bodyPr/>
          <a:lstStyle>
            <a:lvl1pPr>
              <a:defRPr/>
            </a:lvl1pPr>
          </a:lstStyle>
          <a:p>
            <a:pPr>
              <a:defRPr/>
            </a:pPr>
            <a:fld id="{A167147C-85D0-432D-9B2D-D710058AAB8F}"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958021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hr-HR">
              <a:solidFill>
                <a:srgbClr val="000000"/>
              </a:solidFill>
            </a:endParaRPr>
          </a:p>
        </p:txBody>
      </p:sp>
      <p:sp>
        <p:nvSpPr>
          <p:cNvPr id="6" name="Rectangle 20"/>
          <p:cNvSpPr>
            <a:spLocks noGrp="1" noChangeArrowheads="1"/>
          </p:cNvSpPr>
          <p:nvPr>
            <p:ph type="sldNum" sz="quarter" idx="11"/>
          </p:nvPr>
        </p:nvSpPr>
        <p:spPr>
          <a:ln/>
        </p:spPr>
        <p:txBody>
          <a:bodyPr/>
          <a:lstStyle>
            <a:lvl1pPr>
              <a:defRPr/>
            </a:lvl1pPr>
          </a:lstStyle>
          <a:p>
            <a:pPr>
              <a:defRPr/>
            </a:pPr>
            <a:fld id="{EB959999-FEF8-4B83-B42F-C05B937F86A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680611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DONJA_LINIJA_1509_0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92851"/>
            <a:ext cx="12192000"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GORNJA_LINIJA_1509_00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76250"/>
            <a:ext cx="12192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2" descr="ZNAK_LOGO_1509_00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31567" y="188913"/>
            <a:ext cx="3577167"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6"/>
          <p:cNvSpPr>
            <a:spLocks noGrp="1" noChangeArrowheads="1"/>
          </p:cNvSpPr>
          <p:nvPr>
            <p:ph type="title"/>
          </p:nvPr>
        </p:nvSpPr>
        <p:spPr bwMode="auto">
          <a:xfrm>
            <a:off x="624417" y="1125538"/>
            <a:ext cx="10972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r-HR" altLang="sr-Latn-RS" smtClean="0"/>
              <a:t>Click to edit Master title style</a:t>
            </a:r>
          </a:p>
        </p:txBody>
      </p:sp>
      <p:sp>
        <p:nvSpPr>
          <p:cNvPr id="1030" name="Rectangle 17"/>
          <p:cNvSpPr>
            <a:spLocks noGrp="1" noChangeArrowheads="1"/>
          </p:cNvSpPr>
          <p:nvPr>
            <p:ph type="body" idx="1"/>
          </p:nvPr>
        </p:nvSpPr>
        <p:spPr bwMode="auto">
          <a:xfrm>
            <a:off x="609600" y="2133600"/>
            <a:ext cx="109728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smtClean="0"/>
              <a:t>Click to edit Master text styles</a:t>
            </a:r>
          </a:p>
          <a:p>
            <a:pPr lvl="1"/>
            <a:r>
              <a:rPr lang="hr-HR" altLang="sr-Latn-RS" smtClean="0"/>
              <a:t>Second level</a:t>
            </a:r>
          </a:p>
          <a:p>
            <a:pPr lvl="2"/>
            <a:r>
              <a:rPr lang="hr-HR" altLang="sr-Latn-RS" smtClean="0"/>
              <a:t>Third level</a:t>
            </a:r>
          </a:p>
          <a:p>
            <a:pPr lvl="3"/>
            <a:r>
              <a:rPr lang="hr-HR" altLang="sr-Latn-RS" smtClean="0"/>
              <a:t>Fourth level</a:t>
            </a:r>
          </a:p>
          <a:p>
            <a:pPr lvl="4"/>
            <a:r>
              <a:rPr lang="hr-HR" altLang="sr-Latn-RS" smtClean="0"/>
              <a:t>Fifth level</a:t>
            </a:r>
          </a:p>
        </p:txBody>
      </p:sp>
      <p:sp>
        <p:nvSpPr>
          <p:cNvPr id="1042" name="Rectangle 18"/>
          <p:cNvSpPr>
            <a:spLocks noGrp="1" noChangeArrowheads="1"/>
          </p:cNvSpPr>
          <p:nvPr>
            <p:ph type="dt" sz="half" idx="2"/>
          </p:nvPr>
        </p:nvSpPr>
        <p:spPr bwMode="auto">
          <a:xfrm>
            <a:off x="624417" y="5300663"/>
            <a:ext cx="2844800" cy="36036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cs typeface="+mn-cs"/>
              </a:defRPr>
            </a:lvl1pPr>
          </a:lstStyle>
          <a:p>
            <a:pPr fontAlgn="base">
              <a:spcBef>
                <a:spcPct val="0"/>
              </a:spcBef>
              <a:spcAft>
                <a:spcPct val="0"/>
              </a:spcAft>
              <a:defRPr/>
            </a:pPr>
            <a:endParaRPr lang="hr-HR">
              <a:solidFill>
                <a:srgbClr val="000000"/>
              </a:solidFill>
            </a:endParaRPr>
          </a:p>
        </p:txBody>
      </p:sp>
      <p:sp>
        <p:nvSpPr>
          <p:cNvPr id="1044" name="Rectangle 20"/>
          <p:cNvSpPr>
            <a:spLocks noGrp="1" noChangeArrowheads="1"/>
          </p:cNvSpPr>
          <p:nvPr>
            <p:ph type="sldNum" sz="quarter" idx="4"/>
          </p:nvPr>
        </p:nvSpPr>
        <p:spPr bwMode="auto">
          <a:xfrm>
            <a:off x="624417" y="5734051"/>
            <a:ext cx="2844800" cy="3587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defRPr/>
            </a:pPr>
            <a:fld id="{A7D948B0-FD73-404C-A7C2-989EE5BEBD84}" type="slidenum">
              <a:rPr lang="hr-HR">
                <a:solidFill>
                  <a:srgbClr val="000000"/>
                </a:solidFill>
                <a:cs typeface="Arial" panose="020B0604020202020204" pitchFamily="34" charset="0"/>
              </a:rPr>
              <a:pPr fontAlgn="base">
                <a:spcBef>
                  <a:spcPct val="0"/>
                </a:spcBef>
                <a:spcAft>
                  <a:spcPct val="0"/>
                </a:spcAft>
                <a:defRPr/>
              </a:pPr>
              <a:t>‹#›</a:t>
            </a:fld>
            <a:endParaRPr lang="hr-HR">
              <a:solidFill>
                <a:srgbClr val="000000"/>
              </a:solidFill>
              <a:cs typeface="Arial" panose="020B0604020202020204" pitchFamily="34" charset="0"/>
            </a:endParaRPr>
          </a:p>
        </p:txBody>
      </p:sp>
      <p:grpSp>
        <p:nvGrpSpPr>
          <p:cNvPr id="1033" name="Group 3"/>
          <p:cNvGrpSpPr>
            <a:grpSpLocks/>
          </p:cNvGrpSpPr>
          <p:nvPr userDrawn="1"/>
        </p:nvGrpSpPr>
        <p:grpSpPr bwMode="auto">
          <a:xfrm>
            <a:off x="7727951" y="5922964"/>
            <a:ext cx="3970867" cy="644525"/>
            <a:chOff x="5796136" y="5922725"/>
            <a:chExt cx="2978319" cy="645024"/>
          </a:xfrm>
        </p:grpSpPr>
        <p:sp>
          <p:nvSpPr>
            <p:cNvPr id="1034" name="TextBox 1"/>
            <p:cNvSpPr txBox="1">
              <a:spLocks noChangeArrowheads="1"/>
            </p:cNvSpPr>
            <p:nvPr userDrawn="1"/>
          </p:nvSpPr>
          <p:spPr bwMode="auto">
            <a:xfrm>
              <a:off x="6443873" y="6111783"/>
              <a:ext cx="2330582" cy="19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hr-HR" sz="700" smtClean="0">
                  <a:solidFill>
                    <a:srgbClr val="000000"/>
                  </a:solidFill>
                </a:rPr>
                <a:t>godina u službi održivog razvoja Hrvatske</a:t>
              </a:r>
            </a:p>
          </p:txBody>
        </p:sp>
        <p:sp>
          <p:nvSpPr>
            <p:cNvPr id="1035" name="TextBox 12"/>
            <p:cNvSpPr txBox="1">
              <a:spLocks noChangeArrowheads="1"/>
            </p:cNvSpPr>
            <p:nvPr userDrawn="1"/>
          </p:nvSpPr>
          <p:spPr bwMode="auto">
            <a:xfrm>
              <a:off x="6443873" y="6277011"/>
              <a:ext cx="2319469" cy="20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hr-HR" sz="700" smtClean="0">
                  <a:solidFill>
                    <a:srgbClr val="000000"/>
                  </a:solidFill>
                </a:rPr>
                <a:t>in the service of sustainable development of Croatia</a:t>
              </a:r>
            </a:p>
          </p:txBody>
        </p:sp>
        <p:graphicFrame>
          <p:nvGraphicFramePr>
            <p:cNvPr id="1036" name="Object 2"/>
            <p:cNvGraphicFramePr>
              <a:graphicFrameLocks noChangeAspect="1"/>
            </p:cNvGraphicFramePr>
            <p:nvPr userDrawn="1"/>
          </p:nvGraphicFramePr>
          <p:xfrm>
            <a:off x="5796136" y="5922725"/>
            <a:ext cx="666408" cy="645024"/>
          </p:xfrm>
          <a:graphic>
            <a:graphicData uri="http://schemas.openxmlformats.org/presentationml/2006/ole">
              <mc:AlternateContent xmlns:mc="http://schemas.openxmlformats.org/markup-compatibility/2006">
                <mc:Choice xmlns:v="urn:schemas-microsoft-com:vml" Requires="v">
                  <p:oleObj spid="_x0000_s1045" name="CorelDRAW" r:id="rId17" imgW="296336" imgH="288047" progId="CorelDraw.Graphic.16">
                    <p:embed/>
                  </p:oleObj>
                </mc:Choice>
                <mc:Fallback>
                  <p:oleObj name="CorelDRAW" r:id="rId17" imgW="296336" imgH="288047" progId="CorelDraw.Graphic.16">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6136" y="5922725"/>
                          <a:ext cx="666408" cy="64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609621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rtl="0" eaLnBrk="0" fontAlgn="base" hangingPunct="0">
        <a:spcBef>
          <a:spcPct val="0"/>
        </a:spcBef>
        <a:spcAft>
          <a:spcPct val="0"/>
        </a:spcAft>
        <a:defRPr sz="3200" b="1" kern="1200">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panose="020B0604020202020204" pitchFamily="34" charset="0"/>
        </a:defRPr>
      </a:lvl2pPr>
      <a:lvl3pPr algn="l" rtl="0" eaLnBrk="0" fontAlgn="base" hangingPunct="0">
        <a:spcBef>
          <a:spcPct val="0"/>
        </a:spcBef>
        <a:spcAft>
          <a:spcPct val="0"/>
        </a:spcAft>
        <a:defRPr sz="3200" b="1">
          <a:solidFill>
            <a:schemeClr val="tx2"/>
          </a:solidFill>
          <a:latin typeface="Arial" panose="020B0604020202020204" pitchFamily="34" charset="0"/>
        </a:defRPr>
      </a:lvl3pPr>
      <a:lvl4pPr algn="l" rtl="0" eaLnBrk="0" fontAlgn="base" hangingPunct="0">
        <a:spcBef>
          <a:spcPct val="0"/>
        </a:spcBef>
        <a:spcAft>
          <a:spcPct val="0"/>
        </a:spcAft>
        <a:defRPr sz="3200" b="1">
          <a:solidFill>
            <a:schemeClr val="tx2"/>
          </a:solidFill>
          <a:latin typeface="Arial" panose="020B0604020202020204" pitchFamily="34" charset="0"/>
        </a:defRPr>
      </a:lvl4pPr>
      <a:lvl5pPr algn="l" rtl="0" eaLnBrk="0" fontAlgn="base" hangingPunct="0">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400" y="1494135"/>
            <a:ext cx="8953500" cy="1415772"/>
          </a:xfrm>
          <a:prstGeom prst="rect">
            <a:avLst/>
          </a:prstGeom>
        </p:spPr>
        <p:txBody>
          <a:bodyPr wrap="square">
            <a:spAutoFit/>
          </a:bodyPr>
          <a:lstStyle/>
          <a:p>
            <a:pPr algn="ctr"/>
            <a:r>
              <a:rPr lang="hr-HR" b="1" dirty="0" smtClean="0"/>
              <a:t>TRANS-TOURISM</a:t>
            </a:r>
            <a:br>
              <a:rPr lang="hr-HR" b="1" dirty="0" smtClean="0"/>
            </a:br>
            <a:r>
              <a:rPr lang="hr-HR" b="1" dirty="0" smtClean="0"/>
              <a:t>An integrated approach for the study of transformative role of tourism in the 21st century</a:t>
            </a:r>
          </a:p>
          <a:p>
            <a:pPr algn="ctr"/>
            <a:endParaRPr lang="hr-HR" b="1" dirty="0" smtClean="0"/>
          </a:p>
          <a:p>
            <a:pPr algn="ctr"/>
            <a:r>
              <a:rPr lang="hr-HR" sz="1400" i="1" dirty="0" smtClean="0"/>
              <a:t>Project approved by the Croatian Science Foundation IP-11-2013 call</a:t>
            </a:r>
            <a:endParaRPr lang="en-GB" sz="1400" i="1" dirty="0"/>
          </a:p>
        </p:txBody>
      </p:sp>
      <p:sp>
        <p:nvSpPr>
          <p:cNvPr id="3" name="TextBox 2"/>
          <p:cNvSpPr txBox="1"/>
          <p:nvPr/>
        </p:nvSpPr>
        <p:spPr>
          <a:xfrm>
            <a:off x="3035300" y="3619500"/>
            <a:ext cx="6997700" cy="584775"/>
          </a:xfrm>
          <a:prstGeom prst="rect">
            <a:avLst/>
          </a:prstGeom>
          <a:noFill/>
        </p:spPr>
        <p:txBody>
          <a:bodyPr wrap="square" rtlCol="0">
            <a:spAutoFit/>
          </a:bodyPr>
          <a:lstStyle/>
          <a:p>
            <a:pPr algn="ctr"/>
            <a:r>
              <a:rPr lang="hr-HR" sz="3200" dirty="0" err="1" smtClean="0"/>
              <a:t>Basic</a:t>
            </a:r>
            <a:r>
              <a:rPr lang="hr-HR" sz="3200" dirty="0" smtClean="0"/>
              <a:t> </a:t>
            </a:r>
            <a:r>
              <a:rPr lang="hr-HR" sz="3200" dirty="0" err="1" smtClean="0"/>
              <a:t>information</a:t>
            </a:r>
            <a:endParaRPr lang="en-GB" sz="3200" dirty="0"/>
          </a:p>
        </p:txBody>
      </p:sp>
    </p:spTree>
    <p:extLst>
      <p:ext uri="{BB962C8B-B14F-4D97-AF65-F5344CB8AC3E}">
        <p14:creationId xmlns:p14="http://schemas.microsoft.com/office/powerpoint/2010/main" val="341345083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FFC000"/>
          </a:solidFill>
        </p:spPr>
        <p:txBody>
          <a:bodyPr/>
          <a:lstStyle/>
          <a:p>
            <a:r>
              <a:rPr lang="hr-HR" dirty="0" smtClean="0"/>
              <a:t>TRANS-TOURISM: Objective </a:t>
            </a:r>
            <a:endParaRPr lang="en-GB" dirty="0"/>
          </a:p>
        </p:txBody>
      </p:sp>
      <p:sp>
        <p:nvSpPr>
          <p:cNvPr id="8" name="Content Placeholder 7"/>
          <p:cNvSpPr>
            <a:spLocks noGrp="1"/>
          </p:cNvSpPr>
          <p:nvPr>
            <p:ph idx="1"/>
          </p:nvPr>
        </p:nvSpPr>
        <p:spPr>
          <a:xfrm>
            <a:off x="609600" y="2133600"/>
            <a:ext cx="10972800" cy="1902823"/>
          </a:xfrm>
        </p:spPr>
        <p:txBody>
          <a:bodyPr/>
          <a:lstStyle/>
          <a:p>
            <a:pPr marL="0" indent="0" algn="ctr">
              <a:buNone/>
            </a:pPr>
            <a:r>
              <a:rPr lang="en-GB" dirty="0" smtClean="0"/>
              <a:t>To critically investigate the role of tourism in attaining the vision for sustainable world of peace and harmony and to develop tools and options in order to provide policy proposals and practical models to harness the transformative power of tourism </a:t>
            </a:r>
            <a:endParaRPr lang="en-GB" dirty="0"/>
          </a:p>
        </p:txBody>
      </p:sp>
    </p:spTree>
    <p:extLst>
      <p:ext uri="{BB962C8B-B14F-4D97-AF65-F5344CB8AC3E}">
        <p14:creationId xmlns:p14="http://schemas.microsoft.com/office/powerpoint/2010/main" val="351515299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5517" y="871538"/>
            <a:ext cx="10972800" cy="647700"/>
          </a:xfrm>
          <a:solidFill>
            <a:srgbClr val="FFC000"/>
          </a:solidFill>
        </p:spPr>
        <p:txBody>
          <a:bodyPr/>
          <a:lstStyle/>
          <a:p>
            <a:r>
              <a:rPr lang="hr-HR" dirty="0" smtClean="0"/>
              <a:t>TRANS-TOURISM: Aim and objectives </a:t>
            </a:r>
            <a:endParaRPr lang="en-GB" dirty="0"/>
          </a:p>
        </p:txBody>
      </p:sp>
      <p:sp>
        <p:nvSpPr>
          <p:cNvPr id="4" name="Content Placeholder 3"/>
          <p:cNvSpPr>
            <a:spLocks noGrp="1"/>
          </p:cNvSpPr>
          <p:nvPr>
            <p:ph idx="1"/>
          </p:nvPr>
        </p:nvSpPr>
        <p:spPr>
          <a:xfrm>
            <a:off x="624417" y="1773238"/>
            <a:ext cx="10972800" cy="4500562"/>
          </a:xfrm>
        </p:spPr>
        <p:txBody>
          <a:bodyPr>
            <a:normAutofit fontScale="85000" lnSpcReduction="20000"/>
          </a:bodyPr>
          <a:lstStyle/>
          <a:p>
            <a:pPr marL="0" indent="0">
              <a:buNone/>
            </a:pPr>
            <a:r>
              <a:rPr lang="en-GB" dirty="0" smtClean="0"/>
              <a:t>AIMS: </a:t>
            </a:r>
          </a:p>
          <a:p>
            <a:r>
              <a:rPr lang="en-GB" b="0" dirty="0" smtClean="0"/>
              <a:t>to find a fresh ways of theorising  transformative power of tourism by drawing together the work conducted in economic, cultural, social and political contexts of tourism research and </a:t>
            </a:r>
          </a:p>
          <a:p>
            <a:r>
              <a:rPr lang="en-GB" b="0" dirty="0" smtClean="0"/>
              <a:t>develop models to mainstream the transformative tourism practices into the general tourism products and thus maximise tourism’s capacity to contribute to human wellbeing, social justice, peaceful relationships and environmental preservation</a:t>
            </a:r>
          </a:p>
          <a:p>
            <a:pPr marL="0" indent="0">
              <a:buNone/>
            </a:pPr>
            <a:endParaRPr lang="en-GB" b="0" dirty="0" smtClean="0"/>
          </a:p>
          <a:p>
            <a:pPr marL="0" indent="0">
              <a:buNone/>
            </a:pPr>
            <a:r>
              <a:rPr lang="en-GB" dirty="0" smtClean="0"/>
              <a:t>Objectives:</a:t>
            </a:r>
          </a:p>
          <a:p>
            <a:pPr marL="457200" indent="-457200">
              <a:buFont typeface="+mj-lt"/>
              <a:buAutoNum type="arabicPeriod"/>
            </a:pPr>
            <a:r>
              <a:rPr lang="en-GB" b="0" dirty="0" smtClean="0"/>
              <a:t>To integrate literature on the range of views on transformative power of tourism as a catalyst of peace, social justice, well-being and to identify key practices and leaders in transformative tourism world-wide and nationally</a:t>
            </a:r>
          </a:p>
          <a:p>
            <a:pPr marL="457200" indent="-457200">
              <a:buFont typeface="+mj-lt"/>
              <a:buAutoNum type="arabicPeriod"/>
            </a:pPr>
            <a:r>
              <a:rPr lang="en-GB" b="0" dirty="0" smtClean="0"/>
              <a:t>To identify the cultural creatives travel patterns in Europe and Croatia and to capture the transformative power of travel experiences (the impact of travel experiences on their values and behaviours) on behaviour change upon their return home</a:t>
            </a:r>
          </a:p>
          <a:p>
            <a:pPr marL="457200" indent="-457200">
              <a:buFont typeface="+mj-lt"/>
              <a:buAutoNum type="arabicPeriod"/>
            </a:pPr>
            <a:r>
              <a:rPr lang="en-GB" b="0" dirty="0" smtClean="0"/>
              <a:t>To gain insight into the motivations and practices of pioneering change-makers who create transformational programs and travel products</a:t>
            </a:r>
          </a:p>
          <a:p>
            <a:pPr marL="0" indent="0">
              <a:buNone/>
            </a:pPr>
            <a:endParaRPr lang="hr-HR" dirty="0" smtClean="0"/>
          </a:p>
        </p:txBody>
      </p:sp>
    </p:spTree>
    <p:extLst>
      <p:ext uri="{BB962C8B-B14F-4D97-AF65-F5344CB8AC3E}">
        <p14:creationId xmlns:p14="http://schemas.microsoft.com/office/powerpoint/2010/main" val="7637209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5517" y="871538"/>
            <a:ext cx="10972800" cy="647700"/>
          </a:xfrm>
          <a:solidFill>
            <a:srgbClr val="FFC000"/>
          </a:solidFill>
        </p:spPr>
        <p:txBody>
          <a:bodyPr/>
          <a:lstStyle/>
          <a:p>
            <a:r>
              <a:rPr lang="hr-HR" dirty="0" smtClean="0"/>
              <a:t>TRANS-TOURISM: Aim and objectives </a:t>
            </a:r>
            <a:endParaRPr lang="en-GB" dirty="0"/>
          </a:p>
        </p:txBody>
      </p:sp>
      <p:sp>
        <p:nvSpPr>
          <p:cNvPr id="4" name="Content Placeholder 3"/>
          <p:cNvSpPr>
            <a:spLocks noGrp="1"/>
          </p:cNvSpPr>
          <p:nvPr>
            <p:ph idx="1"/>
          </p:nvPr>
        </p:nvSpPr>
        <p:spPr>
          <a:xfrm>
            <a:off x="624417" y="1773238"/>
            <a:ext cx="10972800" cy="4500562"/>
          </a:xfrm>
        </p:spPr>
        <p:txBody>
          <a:bodyPr>
            <a:normAutofit/>
          </a:bodyPr>
          <a:lstStyle/>
          <a:p>
            <a:pPr marL="457200" indent="-457200">
              <a:buFont typeface="+mj-lt"/>
              <a:buAutoNum type="arabicPeriod" startAt="4"/>
            </a:pPr>
            <a:r>
              <a:rPr lang="en-GB" b="0" dirty="0" smtClean="0"/>
              <a:t>To deepen an understanding of the transformation travel experiences from participant perspective and their long-term impacts</a:t>
            </a:r>
          </a:p>
          <a:p>
            <a:pPr marL="457200" indent="-457200">
              <a:buFont typeface="+mj-lt"/>
              <a:buAutoNum type="arabicPeriod" startAt="4"/>
            </a:pPr>
            <a:r>
              <a:rPr lang="en-GB" b="0" dirty="0" smtClean="0"/>
              <a:t>To canvas policy makers, industry leaders and community representatives receptiveness to transformational view of tourism and integration of transformational experiences into design of their products and experiences</a:t>
            </a:r>
          </a:p>
          <a:p>
            <a:pPr marL="457200" indent="-457200">
              <a:buFont typeface="+mj-lt"/>
              <a:buAutoNum type="arabicPeriod" startAt="4"/>
            </a:pPr>
            <a:r>
              <a:rPr lang="en-GB" b="0" dirty="0" smtClean="0"/>
              <a:t>To articulate a coherent research agenda on the inference between tourism and attainment of just and inclusive societies</a:t>
            </a:r>
          </a:p>
          <a:p>
            <a:pPr marL="457200" indent="-457200">
              <a:buFont typeface="+mj-lt"/>
              <a:buAutoNum type="arabicPeriod" startAt="4"/>
            </a:pPr>
            <a:r>
              <a:rPr lang="en-GB" b="0" dirty="0" smtClean="0"/>
              <a:t>To mainstream models of transformative tourism in order to foster activities which can facilitate societal transformation thru tourism</a:t>
            </a:r>
          </a:p>
          <a:p>
            <a:pPr marL="0" indent="0">
              <a:buNone/>
            </a:pPr>
            <a:endParaRPr lang="hr-HR" dirty="0" smtClean="0"/>
          </a:p>
        </p:txBody>
      </p:sp>
    </p:spTree>
    <p:extLst>
      <p:ext uri="{BB962C8B-B14F-4D97-AF65-F5344CB8AC3E}">
        <p14:creationId xmlns:p14="http://schemas.microsoft.com/office/powerpoint/2010/main" val="35895817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4417" y="858838"/>
            <a:ext cx="10972800" cy="647700"/>
          </a:xfrm>
          <a:solidFill>
            <a:srgbClr val="FFC000"/>
          </a:solidFill>
        </p:spPr>
        <p:txBody>
          <a:bodyPr/>
          <a:lstStyle/>
          <a:p>
            <a:r>
              <a:rPr lang="hr-HR" dirty="0" smtClean="0"/>
              <a:t>TRANS-TOURISM: Team  </a:t>
            </a:r>
            <a:endParaRPr lang="en-GB" dirty="0"/>
          </a:p>
        </p:txBody>
      </p:sp>
      <p:sp>
        <p:nvSpPr>
          <p:cNvPr id="4" name="Content Placeholder 3"/>
          <p:cNvSpPr>
            <a:spLocks noGrp="1"/>
          </p:cNvSpPr>
          <p:nvPr>
            <p:ph idx="1"/>
          </p:nvPr>
        </p:nvSpPr>
        <p:spPr>
          <a:xfrm>
            <a:off x="624417" y="1773238"/>
            <a:ext cx="10972800" cy="4500562"/>
          </a:xfrm>
        </p:spPr>
        <p:txBody>
          <a:bodyPr>
            <a:normAutofit/>
          </a:bodyPr>
          <a:lstStyle/>
          <a:p>
            <a:r>
              <a:rPr lang="en-GB" dirty="0" smtClean="0"/>
              <a:t>Renata</a:t>
            </a:r>
            <a:r>
              <a:rPr lang="hr-HR" dirty="0" smtClean="0"/>
              <a:t> Tomljenović</a:t>
            </a:r>
            <a:r>
              <a:rPr lang="en-GB" b="0" dirty="0" smtClean="0"/>
              <a:t> </a:t>
            </a:r>
            <a:r>
              <a:rPr lang="hr-HR" b="0" dirty="0" smtClean="0"/>
              <a:t>- </a:t>
            </a:r>
            <a:r>
              <a:rPr lang="en-GB" b="0" dirty="0" smtClean="0"/>
              <a:t>P</a:t>
            </a:r>
            <a:r>
              <a:rPr lang="hr-HR" b="0" dirty="0" err="1" smtClean="0"/>
              <a:t>rincipal</a:t>
            </a:r>
            <a:r>
              <a:rPr lang="hr-HR" b="0" dirty="0" smtClean="0"/>
              <a:t> </a:t>
            </a:r>
            <a:r>
              <a:rPr lang="en-GB" b="0" dirty="0" smtClean="0"/>
              <a:t>I</a:t>
            </a:r>
            <a:r>
              <a:rPr lang="hr-HR" b="0" dirty="0" err="1" smtClean="0"/>
              <a:t>nvestigator</a:t>
            </a:r>
            <a:r>
              <a:rPr lang="en-GB" b="0" dirty="0" smtClean="0"/>
              <a:t>)</a:t>
            </a:r>
          </a:p>
          <a:p>
            <a:r>
              <a:rPr lang="en-GB" dirty="0" smtClean="0"/>
              <a:t>Irena</a:t>
            </a:r>
            <a:r>
              <a:rPr lang="en-GB" b="0" dirty="0" smtClean="0"/>
              <a:t> </a:t>
            </a:r>
            <a:r>
              <a:rPr lang="hr-HR" dirty="0" err="1" smtClean="0"/>
              <a:t>Ateljević</a:t>
            </a:r>
            <a:endParaRPr lang="hr-HR" dirty="0" smtClean="0"/>
          </a:p>
          <a:p>
            <a:r>
              <a:rPr lang="en-GB" dirty="0" smtClean="0"/>
              <a:t>Sanda</a:t>
            </a:r>
            <a:r>
              <a:rPr lang="hr-HR" dirty="0" smtClean="0"/>
              <a:t> </a:t>
            </a:r>
            <a:r>
              <a:rPr lang="hr-HR" dirty="0" err="1" smtClean="0"/>
              <a:t>Čorak</a:t>
            </a:r>
            <a:r>
              <a:rPr lang="hr-HR" dirty="0" smtClean="0"/>
              <a:t>  </a:t>
            </a:r>
          </a:p>
          <a:p>
            <a:r>
              <a:rPr lang="en-GB" dirty="0" smtClean="0"/>
              <a:t>Daniela</a:t>
            </a:r>
            <a:r>
              <a:rPr lang="en-GB" b="0" dirty="0" smtClean="0"/>
              <a:t> </a:t>
            </a:r>
            <a:r>
              <a:rPr lang="hr-HR" dirty="0" smtClean="0"/>
              <a:t>A. Jelinčić (</a:t>
            </a:r>
            <a:r>
              <a:rPr lang="en-US" b="0" i="1" dirty="0"/>
              <a:t>Institute</a:t>
            </a:r>
            <a:r>
              <a:rPr lang="en-US" b="0" dirty="0"/>
              <a:t> for Development and International </a:t>
            </a:r>
            <a:r>
              <a:rPr lang="en-US" b="0" dirty="0" smtClean="0"/>
              <a:t>Relations</a:t>
            </a:r>
            <a:r>
              <a:rPr lang="hr-HR" b="0" dirty="0"/>
              <a:t>)</a:t>
            </a:r>
            <a:r>
              <a:rPr lang="en-US" b="0" dirty="0" smtClean="0"/>
              <a:t> </a:t>
            </a:r>
            <a:endParaRPr lang="en-GB" b="0" dirty="0" smtClean="0"/>
          </a:p>
          <a:p>
            <a:r>
              <a:rPr lang="en-GB" dirty="0" smtClean="0"/>
              <a:t>Snježana</a:t>
            </a:r>
            <a:r>
              <a:rPr lang="hr-HR" dirty="0" smtClean="0"/>
              <a:t> </a:t>
            </a:r>
            <a:r>
              <a:rPr lang="hr-HR" dirty="0" err="1" smtClean="0"/>
              <a:t>Boranić</a:t>
            </a:r>
            <a:r>
              <a:rPr lang="hr-HR" dirty="0" smtClean="0"/>
              <a:t>-Živoder</a:t>
            </a:r>
            <a:r>
              <a:rPr lang="en-GB" b="0" dirty="0" smtClean="0"/>
              <a:t> </a:t>
            </a:r>
            <a:endParaRPr lang="hr-HR" b="0" dirty="0" smtClean="0"/>
          </a:p>
          <a:p>
            <a:r>
              <a:rPr lang="en-GB" dirty="0" smtClean="0"/>
              <a:t>Zrinka</a:t>
            </a:r>
            <a:r>
              <a:rPr lang="en-GB" b="0" dirty="0" smtClean="0"/>
              <a:t> </a:t>
            </a:r>
            <a:r>
              <a:rPr lang="hr-HR" dirty="0" smtClean="0"/>
              <a:t>Marušić</a:t>
            </a:r>
            <a:endParaRPr lang="en-GB" dirty="0" smtClean="0"/>
          </a:p>
          <a:p>
            <a:r>
              <a:rPr lang="en-GB" dirty="0" smtClean="0"/>
              <a:t>Neda</a:t>
            </a:r>
            <a:r>
              <a:rPr lang="en-GB" b="0" dirty="0" smtClean="0"/>
              <a:t> </a:t>
            </a:r>
            <a:r>
              <a:rPr lang="hr-HR" dirty="0" err="1" smtClean="0"/>
              <a:t>Telišman</a:t>
            </a:r>
            <a:r>
              <a:rPr lang="hr-HR" dirty="0" smtClean="0"/>
              <a:t> Košuta </a:t>
            </a:r>
          </a:p>
          <a:p>
            <a:r>
              <a:rPr lang="en-GB" dirty="0" smtClean="0"/>
              <a:t>Neven</a:t>
            </a:r>
            <a:r>
              <a:rPr lang="en-GB" b="0" dirty="0" smtClean="0"/>
              <a:t> </a:t>
            </a:r>
            <a:r>
              <a:rPr lang="hr-HR" dirty="0" smtClean="0"/>
              <a:t>Ivandić </a:t>
            </a:r>
          </a:p>
          <a:p>
            <a:r>
              <a:rPr lang="en-GB" dirty="0" smtClean="0"/>
              <a:t>Nikola</a:t>
            </a:r>
            <a:r>
              <a:rPr lang="en-GB" b="0" dirty="0" smtClean="0"/>
              <a:t> </a:t>
            </a:r>
            <a:r>
              <a:rPr lang="hr-HR" dirty="0" err="1" smtClean="0"/>
              <a:t>Čelić</a:t>
            </a:r>
            <a:r>
              <a:rPr lang="hr-HR" b="0" dirty="0" smtClean="0"/>
              <a:t> </a:t>
            </a:r>
          </a:p>
          <a:p>
            <a:r>
              <a:rPr lang="en-GB" dirty="0" smtClean="0"/>
              <a:t>Ivan S</a:t>
            </a:r>
            <a:r>
              <a:rPr lang="hr-HR" dirty="0" err="1" smtClean="0"/>
              <a:t>ever</a:t>
            </a:r>
            <a:r>
              <a:rPr lang="en-GB" dirty="0" smtClean="0"/>
              <a:t> </a:t>
            </a:r>
            <a:endParaRPr lang="hr-HR" dirty="0" smtClean="0"/>
          </a:p>
        </p:txBody>
      </p:sp>
    </p:spTree>
    <p:extLst>
      <p:ext uri="{BB962C8B-B14F-4D97-AF65-F5344CB8AC3E}">
        <p14:creationId xmlns:p14="http://schemas.microsoft.com/office/powerpoint/2010/main" val="27446663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4417" y="858838"/>
            <a:ext cx="10972800" cy="647700"/>
          </a:xfrm>
          <a:solidFill>
            <a:srgbClr val="FFC000"/>
          </a:solidFill>
        </p:spPr>
        <p:txBody>
          <a:bodyPr/>
          <a:lstStyle/>
          <a:p>
            <a:r>
              <a:rPr lang="hr-HR" dirty="0" smtClean="0"/>
              <a:t>TRANS-TOURISM: Budget and outputs</a:t>
            </a:r>
            <a:endParaRPr lang="en-GB" dirty="0"/>
          </a:p>
        </p:txBody>
      </p:sp>
      <p:sp>
        <p:nvSpPr>
          <p:cNvPr id="4" name="Content Placeholder 3"/>
          <p:cNvSpPr>
            <a:spLocks noGrp="1"/>
          </p:cNvSpPr>
          <p:nvPr>
            <p:ph idx="1"/>
          </p:nvPr>
        </p:nvSpPr>
        <p:spPr>
          <a:xfrm>
            <a:off x="624417" y="1773238"/>
            <a:ext cx="10972800" cy="4500562"/>
          </a:xfrm>
        </p:spPr>
        <p:txBody>
          <a:bodyPr>
            <a:normAutofit/>
          </a:bodyPr>
          <a:lstStyle/>
          <a:p>
            <a:r>
              <a:rPr lang="hr-HR" dirty="0" smtClean="0"/>
              <a:t>Total budget: 585,700 kn over 4 years:</a:t>
            </a:r>
          </a:p>
          <a:p>
            <a:pPr lvl="1"/>
            <a:endParaRPr lang="hr-HR" dirty="0"/>
          </a:p>
          <a:p>
            <a:r>
              <a:rPr lang="hr-HR" dirty="0" smtClean="0"/>
              <a:t>Output:</a:t>
            </a:r>
          </a:p>
          <a:p>
            <a:pPr lvl="1"/>
            <a:r>
              <a:rPr lang="hr-HR" dirty="0" smtClean="0"/>
              <a:t>11 research papers submitted to leading journals and conferences</a:t>
            </a:r>
          </a:p>
          <a:p>
            <a:pPr lvl="1"/>
            <a:r>
              <a:rPr lang="hr-HR" dirty="0" smtClean="0"/>
              <a:t>5 conference presentations</a:t>
            </a:r>
          </a:p>
          <a:p>
            <a:pPr lvl="1"/>
            <a:r>
              <a:rPr lang="hr-HR" dirty="0" smtClean="0"/>
              <a:t>1 PhD thesis</a:t>
            </a:r>
          </a:p>
          <a:p>
            <a:pPr lvl="1"/>
            <a:r>
              <a:rPr lang="hr-HR" dirty="0" smtClean="0"/>
              <a:t>9 research reports/working papers </a:t>
            </a:r>
          </a:p>
          <a:p>
            <a:pPr lvl="1"/>
            <a:endParaRPr lang="hr-HR" dirty="0"/>
          </a:p>
          <a:p>
            <a:endParaRPr lang="hr-HR" dirty="0" smtClean="0"/>
          </a:p>
          <a:p>
            <a:pPr lvl="1"/>
            <a:endParaRPr lang="hr-HR" dirty="0" smtClean="0"/>
          </a:p>
          <a:p>
            <a:pPr marL="0" indent="0">
              <a:buNone/>
            </a:pPr>
            <a:endParaRPr lang="hr-HR" dirty="0" smtClean="0"/>
          </a:p>
        </p:txBody>
      </p:sp>
    </p:spTree>
    <p:extLst>
      <p:ext uri="{BB962C8B-B14F-4D97-AF65-F5344CB8AC3E}">
        <p14:creationId xmlns:p14="http://schemas.microsoft.com/office/powerpoint/2010/main" val="836568747"/>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372</Words>
  <Application>Microsoft Office PowerPoint</Application>
  <PresentationFormat>Widescreen</PresentationFormat>
  <Paragraphs>42</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Default Design</vt:lpstr>
      <vt:lpstr>CorelDRAW</vt:lpstr>
      <vt:lpstr>PowerPoint Presentation</vt:lpstr>
      <vt:lpstr>TRANS-TOURISM: Objective </vt:lpstr>
      <vt:lpstr>TRANS-TOURISM: Aim and objectives </vt:lpstr>
      <vt:lpstr>TRANS-TOURISM: Aim and objectives </vt:lpstr>
      <vt:lpstr>TRANS-TOURISM: Team  </vt:lpstr>
      <vt:lpstr>TRANS-TOURISM: Budget and outputs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Damir Kresic</cp:lastModifiedBy>
  <cp:revision>34</cp:revision>
  <cp:lastPrinted>2014-07-10T10:34:05Z</cp:lastPrinted>
  <dcterms:created xsi:type="dcterms:W3CDTF">2014-06-18T09:39:49Z</dcterms:created>
  <dcterms:modified xsi:type="dcterms:W3CDTF">2014-07-10T13:21:09Z</dcterms:modified>
</cp:coreProperties>
</file>