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13" r:id="rId2"/>
    <p:sldId id="1233" r:id="rId3"/>
    <p:sldId id="1234" r:id="rId4"/>
    <p:sldId id="1235" r:id="rId5"/>
    <p:sldId id="1239" r:id="rId6"/>
    <p:sldId id="1240" r:id="rId7"/>
    <p:sldId id="1243" r:id="rId8"/>
    <p:sldId id="1241" r:id="rId9"/>
    <p:sldId id="1242" r:id="rId10"/>
    <p:sldId id="1221" r:id="rId11"/>
    <p:sldId id="1249" r:id="rId12"/>
    <p:sldId id="1244" r:id="rId13"/>
    <p:sldId id="1251" r:id="rId14"/>
    <p:sldId id="1247" r:id="rId15"/>
    <p:sldId id="1248" r:id="rId16"/>
    <p:sldId id="1250" r:id="rId17"/>
    <p:sldId id="1245" r:id="rId18"/>
    <p:sldId id="1252" r:id="rId19"/>
    <p:sldId id="1246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kt" initials="P" lastIdx="1" clrIdx="0">
    <p:extLst>
      <p:ext uri="{19B8F6BF-5375-455C-9EA6-DF929625EA0E}">
        <p15:presenceInfo xmlns:p15="http://schemas.microsoft.com/office/powerpoint/2012/main" userId="Projek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CB414"/>
    <a:srgbClr val="CB1B4A"/>
    <a:srgbClr val="074D67"/>
    <a:srgbClr val="282F39"/>
    <a:srgbClr val="007A7D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4" autoAdjust="0"/>
    <p:restoredTop sz="96106" autoAdjust="0"/>
  </p:normalViewPr>
  <p:slideViewPr>
    <p:cSldViewPr snapToGrid="0">
      <p:cViewPr varScale="1">
        <p:scale>
          <a:sx n="101" d="100"/>
          <a:sy n="101" d="100"/>
        </p:scale>
        <p:origin x="4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1727"/>
          </a:xfrm>
          <a:prstGeom prst="rect">
            <a:avLst/>
          </a:prstGeom>
        </p:spPr>
        <p:txBody>
          <a:bodyPr vert="horz" lIns="99034" tIns="49516" rIns="99034" bIns="4951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1"/>
            <a:ext cx="3169920" cy="481727"/>
          </a:xfrm>
          <a:prstGeom prst="rect">
            <a:avLst/>
          </a:prstGeom>
        </p:spPr>
        <p:txBody>
          <a:bodyPr vert="horz" lIns="99034" tIns="49516" rIns="99034" bIns="49516" rtlCol="0"/>
          <a:lstStyle>
            <a:lvl1pPr algn="r">
              <a:defRPr sz="1200"/>
            </a:lvl1pPr>
          </a:lstStyle>
          <a:p>
            <a:fld id="{0B47B81C-3492-4A6D-B00F-8AF40A287EA6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6" rIns="99034" bIns="49516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9034" tIns="49516" rIns="99034" bIns="49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6"/>
            <a:ext cx="3169920" cy="481726"/>
          </a:xfrm>
          <a:prstGeom prst="rect">
            <a:avLst/>
          </a:prstGeom>
        </p:spPr>
        <p:txBody>
          <a:bodyPr vert="horz" lIns="99034" tIns="49516" rIns="99034" bIns="49516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6"/>
            <a:ext cx="3169920" cy="481726"/>
          </a:xfrm>
          <a:prstGeom prst="rect">
            <a:avLst/>
          </a:prstGeom>
        </p:spPr>
        <p:txBody>
          <a:bodyPr vert="horz" lIns="99034" tIns="49516" rIns="99034" bIns="49516" rtlCol="0" anchor="b"/>
          <a:lstStyle>
            <a:lvl1pPr algn="r">
              <a:defRPr sz="1200"/>
            </a:lvl1pPr>
          </a:lstStyle>
          <a:p>
            <a:fld id="{AD0C592D-CA25-4566-B0E8-1EEF94139E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01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dirty="0"/>
              <a:t>Obje </a:t>
            </a:r>
            <a:r>
              <a:rPr lang="en-GB" dirty="0" err="1"/>
              <a:t>mjere</a:t>
            </a:r>
            <a:r>
              <a:rPr lang="en-GB" dirty="0"/>
              <a:t> </a:t>
            </a:r>
            <a:r>
              <a:rPr lang="en-GB" dirty="0" err="1"/>
              <a:t>služe</a:t>
            </a:r>
            <a:r>
              <a:rPr lang="en-GB" dirty="0"/>
              <a:t> za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stakleničkih</a:t>
            </a:r>
            <a:r>
              <a:rPr lang="en-GB" dirty="0"/>
              <a:t> </a:t>
            </a:r>
            <a:r>
              <a:rPr lang="en-GB" dirty="0" err="1"/>
              <a:t>plinova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posljedičnih</a:t>
            </a:r>
            <a:r>
              <a:rPr lang="en-GB" dirty="0"/>
              <a:t> </a:t>
            </a:r>
            <a:r>
              <a:rPr lang="en-GB" dirty="0" err="1"/>
              <a:t>učinaka</a:t>
            </a:r>
            <a:endParaRPr lang="en-GB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93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C1761-36DC-5A6E-27CD-7145BEFD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F18DC-8E87-794C-2651-209A55708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516CD-2986-0B8B-7ECC-69141337E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dirty="0"/>
              <a:t>Obje </a:t>
            </a:r>
            <a:r>
              <a:rPr lang="en-GB" dirty="0" err="1"/>
              <a:t>mjere</a:t>
            </a:r>
            <a:r>
              <a:rPr lang="en-GB" dirty="0"/>
              <a:t> </a:t>
            </a:r>
            <a:r>
              <a:rPr lang="en-GB" dirty="0" err="1"/>
              <a:t>služe</a:t>
            </a:r>
            <a:r>
              <a:rPr lang="en-GB" dirty="0"/>
              <a:t> za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stakleničkih</a:t>
            </a:r>
            <a:r>
              <a:rPr lang="en-GB" dirty="0"/>
              <a:t> </a:t>
            </a:r>
            <a:r>
              <a:rPr lang="en-GB" dirty="0" err="1"/>
              <a:t>plinova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posljedičnih</a:t>
            </a:r>
            <a:r>
              <a:rPr lang="en-GB" dirty="0"/>
              <a:t> </a:t>
            </a:r>
            <a:r>
              <a:rPr lang="en-GB" dirty="0" err="1"/>
              <a:t>učinaka</a:t>
            </a:r>
            <a:endParaRPr lang="en-GB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F1B8-7416-E404-6C54-3DD522AA5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75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D201D-AF80-8C62-9356-1A4C7D59A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D5EE3-ECF2-770B-7844-C3A9CF048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8A6FB-5716-E49F-CECD-4A4AB8ABC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FE81-361C-C889-CCA3-4E7EA3CCF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C592D-CA25-4566-B0E8-1EEF94139E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79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61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AF8E-9071-190C-D3F8-D3531FAB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1F3DD-C00D-5D3D-C89F-E8033535F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F48BD-1B5B-A706-4C1F-665D7A98C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dirty="0"/>
              <a:t>Obje </a:t>
            </a:r>
            <a:r>
              <a:rPr lang="en-GB" dirty="0" err="1"/>
              <a:t>mjere</a:t>
            </a:r>
            <a:r>
              <a:rPr lang="en-GB" dirty="0"/>
              <a:t> </a:t>
            </a:r>
            <a:r>
              <a:rPr lang="en-GB" dirty="0" err="1"/>
              <a:t>služe</a:t>
            </a:r>
            <a:r>
              <a:rPr lang="en-GB" dirty="0"/>
              <a:t> za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stakleničkih</a:t>
            </a:r>
            <a:r>
              <a:rPr lang="en-GB" dirty="0"/>
              <a:t> </a:t>
            </a:r>
            <a:r>
              <a:rPr lang="en-GB" dirty="0" err="1"/>
              <a:t>plinova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posljedičnih</a:t>
            </a:r>
            <a:r>
              <a:rPr lang="en-GB" dirty="0"/>
              <a:t> </a:t>
            </a:r>
            <a:r>
              <a:rPr lang="en-GB" dirty="0" err="1"/>
              <a:t>učinaka</a:t>
            </a:r>
            <a:endParaRPr lang="en-GB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CABB-B3F6-1FDD-A96A-FF17D6282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978C6-88F6-4907-C071-0DCAEB1B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D381A-B9BA-4BD0-F940-E0E59E043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8210D-4046-010E-53D9-73C93BA0D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dirty="0"/>
              <a:t>Obje </a:t>
            </a:r>
            <a:r>
              <a:rPr lang="en-GB" dirty="0" err="1"/>
              <a:t>mjere</a:t>
            </a:r>
            <a:r>
              <a:rPr lang="en-GB" dirty="0"/>
              <a:t> </a:t>
            </a:r>
            <a:r>
              <a:rPr lang="en-GB" dirty="0" err="1"/>
              <a:t>služe</a:t>
            </a:r>
            <a:r>
              <a:rPr lang="en-GB" dirty="0"/>
              <a:t> za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stakleničkih</a:t>
            </a:r>
            <a:r>
              <a:rPr lang="en-GB" dirty="0"/>
              <a:t> </a:t>
            </a:r>
            <a:r>
              <a:rPr lang="en-GB" dirty="0" err="1"/>
              <a:t>plinova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posljedičnih</a:t>
            </a:r>
            <a:r>
              <a:rPr lang="en-GB" dirty="0"/>
              <a:t> </a:t>
            </a:r>
            <a:r>
              <a:rPr lang="en-GB" dirty="0" err="1"/>
              <a:t>učinaka</a:t>
            </a:r>
            <a:endParaRPr lang="en-GB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6196-7059-B10B-EB78-B916192F1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592D-CA25-4566-B0E8-1EEF94139E1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5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D630-0A1C-9957-C486-754A77AA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34F1F-7EC1-4DB7-3752-25A51E64B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C22AE-DFC1-F5C6-2EE8-5FD1493DC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B5197-FD94-1F77-5B49-368CB3DD6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C592D-CA25-4566-B0E8-1EEF94139E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5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12192000" cy="693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307862"/>
            <a:ext cx="12192000" cy="144000"/>
            <a:chOff x="0" y="307862"/>
            <a:chExt cx="12192000" cy="1440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308647"/>
              <a:ext cx="12192000" cy="1424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304638" y="307862"/>
              <a:ext cx="27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654957"/>
            <a:ext cx="10766612" cy="224830"/>
            <a:chOff x="0" y="5204122"/>
            <a:chExt cx="10506757" cy="165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CA80B7-EBDA-4FE3-92CC-BC6FFA81499A}"/>
              </a:ext>
            </a:extLst>
          </p:cNvPr>
          <p:cNvSpPr txBox="1"/>
          <p:nvPr userDrawn="1"/>
        </p:nvSpPr>
        <p:spPr>
          <a:xfrm>
            <a:off x="-85891" y="660168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hr-HR" sz="1400" b="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iztzg.hr</a:t>
            </a:r>
            <a:endParaRPr lang="en-GB" sz="1400" b="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19" y="73236"/>
            <a:ext cx="2546158" cy="541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41" y="6122158"/>
            <a:ext cx="1235258" cy="6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15"/>
          <p:cNvSpPr/>
          <p:nvPr/>
        </p:nvSpPr>
        <p:spPr>
          <a:xfrm>
            <a:off x="-1669284" y="91440"/>
            <a:ext cx="13861284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2192"/>
            <a:ext cx="12192000" cy="572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848FD-38AC-4A4B-9936-C8F1F2EDE13D}"/>
              </a:ext>
            </a:extLst>
          </p:cNvPr>
          <p:cNvGrpSpPr/>
          <p:nvPr/>
        </p:nvGrpSpPr>
        <p:grpSpPr>
          <a:xfrm>
            <a:off x="5711653" y="2053038"/>
            <a:ext cx="6067149" cy="2679829"/>
            <a:chOff x="6219233" y="1699055"/>
            <a:chExt cx="5320288" cy="2445545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66345DD-577D-41D1-B79D-E7B01E81010A}"/>
                </a:ext>
              </a:extLst>
            </p:cNvPr>
            <p:cNvSpPr txBox="1">
              <a:spLocks/>
            </p:cNvSpPr>
            <p:nvPr/>
          </p:nvSpPr>
          <p:spPr>
            <a:xfrm>
              <a:off x="6219233" y="1699055"/>
              <a:ext cx="5319660" cy="127412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ISTRAŽIVANJE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 I </a:t>
              </a: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PLANIRANJE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ODRŽIVE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MOBILNOSTI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 I </a:t>
              </a: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TURIZMA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 (</a:t>
              </a:r>
              <a:r>
                <a:rPr lang="en-US" sz="3200" b="1" i="0" dirty="0" err="1">
                  <a:solidFill>
                    <a:srgbClr val="242021"/>
                  </a:solidFill>
                  <a:effectLst/>
                </a:rPr>
                <a:t>IPOMIT</a:t>
              </a:r>
              <a:r>
                <a:rPr lang="en-US" sz="3200" b="1" i="0" dirty="0">
                  <a:solidFill>
                    <a:srgbClr val="242021"/>
                  </a:solidFill>
                  <a:effectLst/>
                </a:rPr>
                <a:t>)</a:t>
              </a:r>
            </a:p>
            <a:p>
              <a:pPr algn="r">
                <a:defRPr/>
              </a:pPr>
              <a:endParaRPr lang="hr-HR" sz="1000" b="1" i="0" dirty="0">
                <a:solidFill>
                  <a:srgbClr val="242021"/>
                </a:solidFill>
                <a:effectLst/>
              </a:endParaRPr>
            </a:p>
            <a:p>
              <a:pPr algn="r">
                <a:defRPr/>
              </a:pPr>
              <a:r>
                <a:rPr lang="en-GB" sz="1800" b="1" i="0" dirty="0">
                  <a:solidFill>
                    <a:srgbClr val="242021"/>
                  </a:solidFill>
                  <a:effectLst/>
                </a:rPr>
                <a:t>ZNANSTVENO - ISTRAŽIVAČKI PROJEKT</a:t>
              </a:r>
            </a:p>
          </p:txBody>
        </p:sp>
        <p:pic>
          <p:nvPicPr>
            <p:cNvPr id="14" name="Picture 4" descr="D:\2014 i-vi\it Template Word 2014 Zrinka Siniša\Crta 01.jpg">
              <a:extLst>
                <a:ext uri="{FF2B5EF4-FFF2-40B4-BE49-F238E27FC236}">
                  <a16:creationId xmlns:a16="http://schemas.microsoft.com/office/drawing/2014/main" id="{7E684771-8DA7-4E34-A830-B227B32BF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051" y="3572466"/>
              <a:ext cx="4568842" cy="18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F55E469-6A53-41CE-A8D0-929C74B804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9916" y="3756139"/>
              <a:ext cx="4389605" cy="38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7500"/>
            </a:bodyPr>
            <a:lstStyle>
              <a:lvl1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sz="1600" dirty="0" err="1">
                  <a:latin typeface="+mn-lt"/>
                </a:rPr>
                <a:t>voditelj</a:t>
              </a:r>
              <a:r>
                <a:rPr lang="en-US" sz="1600" dirty="0">
                  <a:latin typeface="+mn-lt"/>
                </a:rPr>
                <a:t> </a:t>
              </a:r>
              <a:r>
                <a:rPr lang="en-US" sz="1600" dirty="0" err="1">
                  <a:latin typeface="+mn-lt"/>
                </a:rPr>
                <a:t>nasl</a:t>
              </a:r>
              <a:r>
                <a:rPr lang="en-US" sz="1600" dirty="0">
                  <a:latin typeface="+mn-lt"/>
                </a:rPr>
                <a:t>. prof. </a:t>
              </a:r>
              <a:r>
                <a:rPr lang="hr-HR" sz="1600" dirty="0">
                  <a:latin typeface="+mn-lt"/>
                </a:rPr>
                <a:t>dr. sc. </a:t>
              </a:r>
              <a:r>
                <a:rPr lang="en-US" sz="1600" dirty="0">
                  <a:latin typeface="+mn-lt"/>
                </a:rPr>
                <a:t>Goran Kos</a:t>
              </a:r>
              <a:endParaRPr lang="hr-HR" sz="1600" dirty="0">
                <a:latin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8D9649-115E-C45C-4205-CCEC56AA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67" y="5778143"/>
            <a:ext cx="2019633" cy="923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7DF9D-F54C-3D4F-6CA4-195B429B4591}"/>
              </a:ext>
            </a:extLst>
          </p:cNvPr>
          <p:cNvSpPr txBox="1"/>
          <p:nvPr/>
        </p:nvSpPr>
        <p:spPr>
          <a:xfrm>
            <a:off x="5711653" y="956486"/>
            <a:ext cx="640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Prvi sastanak </a:t>
            </a:r>
            <a:r>
              <a:rPr lang="en-US" b="1" dirty="0" err="1"/>
              <a:t>znanstvenika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znanstveno</a:t>
            </a:r>
            <a:r>
              <a:rPr lang="en-US" b="1" dirty="0"/>
              <a:t>-</a:t>
            </a:r>
            <a:r>
              <a:rPr lang="hr-HR" b="1" dirty="0"/>
              <a:t>istraživačko</a:t>
            </a:r>
            <a:r>
              <a:rPr lang="en-US" b="1" dirty="0"/>
              <a:t>m</a:t>
            </a:r>
            <a:r>
              <a:rPr lang="hr-HR" b="1" dirty="0"/>
              <a:t> projekt</a:t>
            </a:r>
            <a:r>
              <a:rPr lang="en-US" b="1" dirty="0"/>
              <a:t>u (kick off)</a:t>
            </a:r>
            <a:endParaRPr lang="hr-HR" b="1" dirty="0"/>
          </a:p>
          <a:p>
            <a:pPr algn="ctr"/>
            <a:r>
              <a:rPr lang="hr-HR" dirty="0"/>
              <a:t>Zagreb, </a:t>
            </a:r>
            <a:r>
              <a:rPr lang="en-US" dirty="0"/>
              <a:t>8</a:t>
            </a:r>
            <a:r>
              <a:rPr lang="hr-HR" dirty="0"/>
              <a:t>. </a:t>
            </a:r>
            <a:r>
              <a:rPr lang="en-US" dirty="0" err="1"/>
              <a:t>ožujka</a:t>
            </a:r>
            <a:r>
              <a:rPr lang="hr-HR" dirty="0"/>
              <a:t> 2024.</a:t>
            </a:r>
            <a:endParaRPr lang="en-US" dirty="0"/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2A2D0-1344-165A-5600-854809FCB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07" y="5659277"/>
            <a:ext cx="3294610" cy="923169"/>
          </a:xfrm>
          <a:prstGeom prst="rect">
            <a:avLst/>
          </a:prstGeom>
        </p:spPr>
      </p:pic>
      <p:pic>
        <p:nvPicPr>
          <p:cNvPr id="8" name="Picture 7" descr="A traffic jam on a highway&#10;&#10;Description automatically generated">
            <a:extLst>
              <a:ext uri="{FF2B5EF4-FFF2-40B4-BE49-F238E27FC236}">
                <a16:creationId xmlns:a16="http://schemas.microsoft.com/office/drawing/2014/main" id="{BC248E85-5F32-F40C-0EA6-D53ED45BB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3" y="1494403"/>
            <a:ext cx="4743404" cy="3166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BED46E-C1AE-8F4A-28A9-03A1575234CB}"/>
              </a:ext>
            </a:extLst>
          </p:cNvPr>
          <p:cNvSpPr txBox="1">
            <a:spLocks/>
          </p:cNvSpPr>
          <p:nvPr/>
        </p:nvSpPr>
        <p:spPr bwMode="auto">
          <a:xfrm>
            <a:off x="493881" y="1456889"/>
            <a:ext cx="2338967" cy="2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Izvor:  </a:t>
            </a:r>
            <a:r>
              <a:rPr lang="en-US" sz="1100" dirty="0" err="1">
                <a:latin typeface="+mn-lt"/>
              </a:rPr>
              <a:t>Ministarstvo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turizma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sporta</a:t>
            </a:r>
            <a:endParaRPr lang="hr-HR" sz="1100" dirty="0">
              <a:latin typeface="+mn-lt"/>
            </a:endParaRPr>
          </a:p>
        </p:txBody>
      </p:sp>
      <p:pic>
        <p:nvPicPr>
          <p:cNvPr id="6" name="Picture 5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B9705F43-2EF9-DA5B-AE58-75D43872E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90" y="5824079"/>
            <a:ext cx="1904312" cy="7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7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183E46-C9C4-220C-0052-30837093FA9D}"/>
              </a:ext>
            </a:extLst>
          </p:cNvPr>
          <p:cNvSpPr txBox="1"/>
          <p:nvPr/>
        </p:nvSpPr>
        <p:spPr>
          <a:xfrm>
            <a:off x="228600" y="766762"/>
            <a:ext cx="117348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700" b="1" dirty="0">
                <a:effectLst/>
                <a:ea typeface="Times New Roman" panose="02020603050405020304" pitchFamily="18" charset="0"/>
              </a:rPr>
              <a:t>Istraživanje Grupa II – </a:t>
            </a:r>
            <a:r>
              <a:rPr lang="hr-HR" sz="1700" i="1" dirty="0">
                <a:effectLst/>
                <a:ea typeface="Times New Roman" panose="02020603050405020304" pitchFamily="18" charset="0"/>
              </a:rPr>
              <a:t>Istraživanje prihoda i utjecaja na okoliš kojeg generiraju turisti i jednodnevni posjetitelji u individualnom cestovnom prometu; 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Republici Hrvatskoj može se dodijeliti atribut auto – destinacije kada su u pitanju turistička putovanja koja u njoj imaju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svoje odredište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rema podacima iz istraživanja TOMAS za 20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godinu (Institut za turizam), a koji se odnose na komercijalne smještajne objekte, gotovo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80 posto turista i jednodnevnih posjetitelja se koristi nekim od oblika cestovnog prijevoza za dolazak u našu zemlju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Jadransku Hrvatsku postotak dolazaka cestovnim prijevozom je 79,7 posto pri čemu individualnim načinom prijevoza dolazi 73,5 posto a javnim (autobusi) 6,2 posto posjetitelja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Tomu treba dodati zasad nepoznat broj putovanja u nekomercijalne smještajne objekte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avedeni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podaci pokazuju koliko je važno istražiti prihodovne i okolišne utjecaje individualnog cestovnog prometa koji je dominantan oblik prijevoza posjetitelja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7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etodologija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istraživanja;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osnovu ovog primarnog istraživanja čine ankete turista i posjetitelja koje treba provesti na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nekoliko turistički najprometnijih presjeka na cestovnoj mreži Hrvatske koji se nalaze na glavnom longitudinalnom pravcu (autocesta A3) i glavnom transverzalnom pravcu (autocesta A1) te ostalim autocestama i državnim cestama na kojima se odvijaju značajni turistički tokovi (zona Istre, Sjeverne Hrvatske i sl.)</a:t>
            </a:r>
            <a:r>
              <a:rPr lang="en-US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anketiranje i obradu podataka predviđa se suradnja sa studentima Sveučilišta 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jever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Fakulteta prometnih znanosti. Istraživanja bi se obavljala na pratećim uslužnim objektima (PUO), odnosno odmaralištima uz autoceste i državne ceste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7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vrha istraživanja;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ovo istraživanje pomoglo bi u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procjeni stvarnog broja (ili udjela) domaćih i stranih posjetitelja i turista u prometnim tokovima na glavnim cestovnim pravcima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dobivanje podataka o izvorišno-ciljnim putovanjima turista koji dolaze cestovnim pravcima, te podacima koliki prihod oni generiraju, a koliko stvaraju negativnog utjecaja na okoliš potrošnjom goriva (istraživanje i za potrebe TSSA /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Satelite 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1" name="Picture 10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E90AF7A6-CA87-2480-394B-BF8652C0B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8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F12054-5500-681B-6A45-2082ABC2B31F}"/>
              </a:ext>
            </a:extLst>
          </p:cNvPr>
          <p:cNvSpPr txBox="1"/>
          <p:nvPr/>
        </p:nvSpPr>
        <p:spPr>
          <a:xfrm>
            <a:off x="462411" y="569625"/>
            <a:ext cx="110418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effectLst/>
                <a:ea typeface="Times New Roman" panose="02020603050405020304" pitchFamily="18" charset="0"/>
              </a:rPr>
              <a:t>Istraživanje Grupa III – </a:t>
            </a:r>
            <a:r>
              <a:rPr lang="hr-HR" sz="1600" i="1" dirty="0">
                <a:effectLst/>
                <a:ea typeface="Times New Roman" panose="02020603050405020304" pitchFamily="18" charset="0"/>
              </a:rPr>
              <a:t>Istraživanje putovanja i kretanja turista u destinacijama analizom </a:t>
            </a:r>
            <a:r>
              <a:rPr lang="hr-HR" sz="1600" i="1" dirty="0" err="1">
                <a:effectLst/>
                <a:ea typeface="Times New Roman" panose="02020603050405020304" pitchFamily="18" charset="0"/>
              </a:rPr>
              <a:t>big</a:t>
            </a:r>
            <a:r>
              <a:rPr lang="hr-HR" sz="1600" i="1" dirty="0">
                <a:effectLst/>
                <a:ea typeface="Times New Roman" panose="02020603050405020304" pitchFamily="18" charset="0"/>
              </a:rPr>
              <a:t> data dobivenim iz baza telekom operatora; 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ovim istraživanjem, uz suradnju sa Research </a:t>
            </a:r>
            <a:r>
              <a:rPr lang="hr-HR" sz="16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Development (R&amp;D) odjelom istraživačkog odjela </a:t>
            </a:r>
            <a:r>
              <a:rPr lang="hr-HR" sz="1600" dirty="0" err="1">
                <a:effectLst/>
                <a:ea typeface="Times New Roman" panose="02020603050405020304" pitchFamily="18" charset="0"/>
              </a:rPr>
              <a:t>Ericssson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Nikola Tesla koristiti će se </a:t>
            </a:r>
            <a:r>
              <a:rPr lang="hr-HR" sz="1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big</a:t>
            </a:r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data u praćenju i analiziranju turističkih tokova u odabranim turističkim destinacijama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. "Veliki podaci" ili "</a:t>
            </a:r>
            <a:r>
              <a:rPr lang="hr-HR" sz="1600" dirty="0" err="1">
                <a:effectLst/>
                <a:ea typeface="Times New Roman" panose="02020603050405020304" pitchFamily="18" charset="0"/>
              </a:rPr>
              <a:t>big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data" je pojam koji se koristi u području znanosti o podacima i tehnologiji kako bi se opisali iznimno veliki i složeni skupovi podataka koji su preveliki za jednostavno upravljanje, obradu i analizu pomoću tradicionalnih alata i metoda za obradu podataka. Telekomunikacijske mreže sadrže vrijedne podatke koji se generiraju kao rezultat komunikacije između mobilnog terminala i mobilne mreže. </a:t>
            </a:r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Operator mobilnih podataka A1 i Ericsson Nikola Tesla razvili su naprednu analitiku koja koristi anonimne skupove podataka iz telekomunikacijske mreže. 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Rezultat ove analize jest uvid u migracije stanovništva koje imaju raznovrsne primjene. Analitičke mogućnosti alata su određivanje položaja domicilnih, domaćih i stranih korisnika, razlikovanje stranih korisnika prema zemlji podrijetla, utvrđivanje vremena provedenog na zemljopisnom području ili na određenom mjestu, identifikacija broja korisnika po sektorima za domaće i gostujuće korisnike i integracija s demografskim i drugim podacima. Ova metoda ima primjenu u turizmu u slijedećim segmentima: trendovi u turizmu, identifikacija turističkih atrakcija, segmentacija turista, rangiranje turističkih atrakcija, zadržavanje turista na određenim odredištima i  upravljanje odredištima. Uz pomoć ove metode moguće je donošenje strateških odluka temeljem stvarnih informacija o broju turista koji posjećuju pojedino odredište.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r>
              <a:rPr lang="hr-HR" sz="1600" i="1" dirty="0">
                <a:effectLst/>
                <a:ea typeface="Times New Roman" panose="02020603050405020304" pitchFamily="18" charset="0"/>
              </a:rPr>
              <a:t>Metodologija istraživanja; 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metodologija za obradu i analizu velikih podataka (</a:t>
            </a:r>
            <a:r>
              <a:rPr lang="hr-HR" sz="1600" dirty="0" err="1">
                <a:effectLst/>
                <a:ea typeface="Times New Roman" panose="02020603050405020304" pitchFamily="18" charset="0"/>
              </a:rPr>
              <a:t>big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data) uključuje korake: definiranje zahtjeva, definiranje zone obuhvata (zemljopisno područje), identifikacija vrste i mogućnosti analize, identifikacija partnera, uključivanje specijalističkog znanja, prikupljanje podataka, obrada podataka i vizualizacija.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r>
              <a:rPr lang="hr-HR" sz="1600" i="1" dirty="0">
                <a:effectLst/>
                <a:ea typeface="Times New Roman" panose="02020603050405020304" pitchFamily="18" charset="0"/>
              </a:rPr>
              <a:t>Svrha istraživanja;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ovo istraživanje pomoglo bi u procjeni stvarnog broja (ili udjela) domaćih i stranih posjetitelja u turističkim destinacijama, njihova migracija i zadržavanja u pojedinim prostorima. Ovakva istraživanja praktično pokrivaju bilo koji vremenski period unutar sezone ili izvan turističkih sezona i mogu se aplicirati na bilo koje područje. Svrha je istraživanja i poduzimanje mjera za povećanje priljeva turista (npr. rezultat uvođenja nove prometne linije, rezultat marketinške akcije i sl.) kroz egzaktno utvrđivanje broja dolazaka prije i nakon poduzete mjere.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0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4D1B2-31ED-C2DE-A6D2-323CECEC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6E0C7058-46E5-5554-C3C9-57E997CF9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65387-7515-0743-48AB-D74BC65A53A0}"/>
              </a:ext>
            </a:extLst>
          </p:cNvPr>
          <p:cNvSpPr txBox="1"/>
          <p:nvPr/>
        </p:nvSpPr>
        <p:spPr>
          <a:xfrm>
            <a:off x="544003" y="946856"/>
            <a:ext cx="10907848" cy="483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Grupa IV – </a:t>
            </a: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tokova turističkih autobusa (povremeni prijevoz autobusa) u turističkim destinacijama i njihov utjecaj na onečišćenje okoliša;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povremeni prijevoz jednodnevnih posjetitelja i turista autobusima i manjim vozilima (8+1) ima značajan udio u prijevozu turista, posebno u turističkim destinacijama. Pod destinacijama smatraju se najatraktivnija mjesta poput gradova (centar Splita, Dubrovnika, Pule, Zagreba i slična mjesta) i područja (NP Krka, NP Plitvice i sl.).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Metodologija istraživanja;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projektom se predviđa ugradnja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brojača prometa na odabranoj lokaciji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 koju će se moći osigurati dozvola za postavljanje opreme i energetski i podatkovni priključak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Svrha istraživanja;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ovim istraživanjem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želi se utvrditi prisutnost turističkih autobusa i njihov utjecaj na okoliš mjerenjem protoka vozila, mjerenjem buke i mjerenjem zagađenja zraka (CO, NO</a:t>
            </a:r>
            <a:r>
              <a:rPr lang="hr-HR" sz="1800" baseline="-25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hr-HR" sz="1800" baseline="-25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PM2.5 i PM10 i sl.) u sezoni i izvan sezone te podaci o sigurnosti prometa u navedenoj zoni.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Podaci bi se pohranjivali u podatkovnom oblaku (cloud) i bili vidljivi preko web sučelja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Opravdanost istraživanja;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sada nisu obavljena ovakva istraživanja koja se odnose na onečišćenja okoliša prijevoznim sredstvima kojima se koriste turisti i jednodnevni posjetitelji (povremeni prijevoz).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Podaci su važni za proračun emisija štetnih plinova koji su posljedica turizma (posebno su važni podaci za TSSA /</a:t>
            </a:r>
            <a:r>
              <a:rPr lang="hr-HR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Satelite </a:t>
            </a:r>
            <a:r>
              <a:rPr lang="hr-HR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te radi novih načina upravljanja posjetiteljima.</a:t>
            </a:r>
            <a:endParaRPr lang="en-US" sz="1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9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7D97-4C80-F0E1-CBB2-C4D2FC74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69" y="930734"/>
            <a:ext cx="10515600" cy="96707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5. </a:t>
            </a:r>
            <a:r>
              <a:rPr lang="hr-HR" sz="2400" b="1" dirty="0"/>
              <a:t>Mjerljivi pokazatelji</a:t>
            </a:r>
            <a:br>
              <a:rPr lang="en-US" sz="4400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4D1174-9029-DABD-E5E3-B7B0B105F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52001"/>
              </p:ext>
            </p:extLst>
          </p:nvPr>
        </p:nvGraphicFramePr>
        <p:xfrm>
          <a:off x="577969" y="2075321"/>
          <a:ext cx="10964173" cy="3337369"/>
        </p:xfrm>
        <a:graphic>
          <a:graphicData uri="http://schemas.openxmlformats.org/drawingml/2006/table">
            <a:tbl>
              <a:tblPr firstRow="1" firstCol="1" bandRow="1"/>
              <a:tblGrid>
                <a:gridCol w="10964173">
                  <a:extLst>
                    <a:ext uri="{9D8B030D-6E8A-4147-A177-3AD203B41FA5}">
                      <a16:colId xmlns:a16="http://schemas.microsoft.com/office/drawing/2014/main" val="441885859"/>
                    </a:ext>
                  </a:extLst>
                </a:gridCol>
              </a:tblGrid>
              <a:tr h="33373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Mjerljivi pokazatelji rezultata projekta su: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just">
                        <a:lnSpc>
                          <a:spcPct val="115000"/>
                        </a:lnSpc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1.1.1.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Broj uspješnih projektnih prijava na kompetitivne izvore financiranja (jedna prijava)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l">
                        <a:lnSpc>
                          <a:spcPct val="115000"/>
                        </a:lnSpc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1.1.2.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Broj znanstvenih radova u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A1 časopisima (4 rada u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 te 4 rada u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Scopusu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l">
                        <a:lnSpc>
                          <a:spcPct val="115000"/>
                        </a:lnSpc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2.1.1.</a:t>
                      </a:r>
                      <a:r>
                        <a:rPr lang="en-US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ugovorenih projekata za pružanje usluga gospodarstvu i javnim tijelima u razvoju kulture i  obrazovanja (4 projekta)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l">
                        <a:lnSpc>
                          <a:spcPct val="115000"/>
                        </a:lnSpc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2.1.2.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Vrijednost projekata za usluge gospodarstvu i javnim tijelima kulture i obrazovanja (40.000 €)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just">
                        <a:lnSpc>
                          <a:spcPct val="115000"/>
                        </a:lnSpc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3.1.1.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Broj formaliziranih suradnji s tijelima državne uprave i javnog sektora (4 suradnje)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54350" indent="-2157413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Pokazatelj rezultata 3.3.1.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Broj aktivnosti popularizacije znanosti (2 aktivnosti)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15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4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190C0-A880-B476-40DD-21EB6D213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15">
            <a:extLst>
              <a:ext uri="{FF2B5EF4-FFF2-40B4-BE49-F238E27FC236}">
                <a16:creationId xmlns:a16="http://schemas.microsoft.com/office/drawing/2014/main" id="{FB6241F4-D0AF-7F3E-3940-7D9429A53872}"/>
              </a:ext>
            </a:extLst>
          </p:cNvPr>
          <p:cNvSpPr/>
          <p:nvPr/>
        </p:nvSpPr>
        <p:spPr>
          <a:xfrm>
            <a:off x="-1669284" y="91440"/>
            <a:ext cx="13861284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A96A6-F5F9-866F-6561-27C48D65BE59}"/>
              </a:ext>
            </a:extLst>
          </p:cNvPr>
          <p:cNvSpPr/>
          <p:nvPr/>
        </p:nvSpPr>
        <p:spPr>
          <a:xfrm>
            <a:off x="0" y="-12192"/>
            <a:ext cx="12192000" cy="572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FFA330-F783-8589-AD81-797B643FDD2D}"/>
              </a:ext>
            </a:extLst>
          </p:cNvPr>
          <p:cNvGrpSpPr/>
          <p:nvPr/>
        </p:nvGrpSpPr>
        <p:grpSpPr>
          <a:xfrm>
            <a:off x="5711653" y="2053038"/>
            <a:ext cx="6067149" cy="2679829"/>
            <a:chOff x="6219233" y="1699055"/>
            <a:chExt cx="5320288" cy="2445545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F8F27A7-B73A-23A4-12E0-F708F4A9A41F}"/>
                </a:ext>
              </a:extLst>
            </p:cNvPr>
            <p:cNvSpPr txBox="1">
              <a:spLocks/>
            </p:cNvSpPr>
            <p:nvPr/>
          </p:nvSpPr>
          <p:spPr>
            <a:xfrm>
              <a:off x="6219233" y="1699055"/>
              <a:ext cx="5319660" cy="127412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ISTRAŽIVANJE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PLANIRANJE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ODRŽIVE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MOBILNOSTI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TURIZMA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(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IPOMIT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)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ZNANSTVENO - ISTRAŽIVAČKI PROJEKT</a:t>
              </a:r>
            </a:p>
          </p:txBody>
        </p:sp>
        <p:pic>
          <p:nvPicPr>
            <p:cNvPr id="14" name="Picture 4" descr="D:\2014 i-vi\it Template Word 2014 Zrinka Siniša\Crta 01.jpg">
              <a:extLst>
                <a:ext uri="{FF2B5EF4-FFF2-40B4-BE49-F238E27FC236}">
                  <a16:creationId xmlns:a16="http://schemas.microsoft.com/office/drawing/2014/main" id="{2C0C0C0C-8E5F-A696-5EC9-0844C5893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051" y="3572466"/>
              <a:ext cx="4568842" cy="18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A034FBC-6A74-2B98-6ACE-1142870B54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9916" y="3756139"/>
              <a:ext cx="4389605" cy="38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7500"/>
            </a:bodyPr>
            <a:lstStyle>
              <a:lvl1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voditelj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nasl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. prof. </a:t>
              </a: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dr. sc.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Goran Kos</a:t>
              </a: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21EEA53-DBEF-BF57-09CF-7B36633A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67" y="5778143"/>
            <a:ext cx="2019633" cy="923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81D66-DE7B-A8AB-76DE-6F546A2D84CF}"/>
              </a:ext>
            </a:extLst>
          </p:cNvPr>
          <p:cNvSpPr txBox="1"/>
          <p:nvPr/>
        </p:nvSpPr>
        <p:spPr>
          <a:xfrm>
            <a:off x="5785502" y="1178288"/>
            <a:ext cx="640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radionica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znanstveno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istraživačko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projekt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2024.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Zagreb,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ožujka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6AF95-7056-E15A-1AAE-993F69BCA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07" y="5659277"/>
            <a:ext cx="3294610" cy="923169"/>
          </a:xfrm>
          <a:prstGeom prst="rect">
            <a:avLst/>
          </a:prstGeom>
        </p:spPr>
      </p:pic>
      <p:pic>
        <p:nvPicPr>
          <p:cNvPr id="6" name="Picture 5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54CCE394-D3CF-1B5F-BFD7-64BF89125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90" y="5824079"/>
            <a:ext cx="1904312" cy="776918"/>
          </a:xfrm>
          <a:prstGeom prst="rect">
            <a:avLst/>
          </a:prstGeom>
        </p:spPr>
      </p:pic>
      <p:pic>
        <p:nvPicPr>
          <p:cNvPr id="11" name="Picture 10" descr="A map of a city&#10;&#10;Description automatically generated">
            <a:extLst>
              <a:ext uri="{FF2B5EF4-FFF2-40B4-BE49-F238E27FC236}">
                <a16:creationId xmlns:a16="http://schemas.microsoft.com/office/drawing/2014/main" id="{C77AE3CE-0353-037D-6528-CD79735C1A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/>
          <a:stretch/>
        </p:blipFill>
        <p:spPr>
          <a:xfrm rot="16200000">
            <a:off x="948017" y="50311"/>
            <a:ext cx="4269002" cy="57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4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BC27-938D-41BA-149D-F0CC18DC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521AD2E-5509-CCD7-7458-76028202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Dosadašnji</a:t>
            </a:r>
            <a:r>
              <a:rPr lang="en-US" sz="2000" dirty="0"/>
              <a:t> </a:t>
            </a:r>
            <a:r>
              <a:rPr lang="en-US" sz="2000" dirty="0" err="1"/>
              <a:t>rezultati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Komunikacija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Sljedeći koraci</a:t>
            </a:r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4266953-9940-A072-5C80-6686EC293E30}"/>
              </a:ext>
            </a:extLst>
          </p:cNvPr>
          <p:cNvSpPr txBox="1">
            <a:spLocks/>
          </p:cNvSpPr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Sadržaj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2" descr="Guide to the Perfect Sales Kickoff Meeting (Agenda Included)">
            <a:extLst>
              <a:ext uri="{FF2B5EF4-FFF2-40B4-BE49-F238E27FC236}">
                <a16:creationId xmlns:a16="http://schemas.microsoft.com/office/drawing/2014/main" id="{0A5C9EC7-B5B4-1329-E064-208B7485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74" y="2289127"/>
            <a:ext cx="5981160" cy="28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6C3DA4-F7FB-6442-F5B2-04AA4F90B5D7}"/>
              </a:ext>
            </a:extLst>
          </p:cNvPr>
          <p:cNvSpPr txBox="1">
            <a:spLocks/>
          </p:cNvSpPr>
          <p:nvPr/>
        </p:nvSpPr>
        <p:spPr bwMode="auto">
          <a:xfrm>
            <a:off x="5039636" y="2287541"/>
            <a:ext cx="2338967" cy="2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Izvor:  Google -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Spotio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8B3625BA-31F9-7414-AA64-51244D2F6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ADC9A053-B088-6202-3C93-FEB19846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91" y="130261"/>
            <a:ext cx="1804867" cy="7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94BB3-316D-C03D-5B60-A1732CCB4F92}"/>
              </a:ext>
            </a:extLst>
          </p:cNvPr>
          <p:cNvSpPr txBox="1"/>
          <p:nvPr/>
        </p:nvSpPr>
        <p:spPr>
          <a:xfrm>
            <a:off x="687958" y="498601"/>
            <a:ext cx="613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sz="2400" b="1" dirty="0" err="1"/>
              <a:t>Dosadašnji</a:t>
            </a:r>
            <a:r>
              <a:rPr lang="en-US" sz="2400" b="1" dirty="0"/>
              <a:t> </a:t>
            </a:r>
            <a:r>
              <a:rPr lang="en-US" sz="2400" b="1" dirty="0" err="1"/>
              <a:t>rezultati</a:t>
            </a:r>
            <a:endParaRPr lang="hr-HR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61D2E2-FEEA-E5D8-4802-A327FF72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6538"/>
              </p:ext>
            </p:extLst>
          </p:nvPr>
        </p:nvGraphicFramePr>
        <p:xfrm>
          <a:off x="687958" y="1091403"/>
          <a:ext cx="10056243" cy="528528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47280">
                  <a:extLst>
                    <a:ext uri="{9D8B030D-6E8A-4147-A177-3AD203B41FA5}">
                      <a16:colId xmlns:a16="http://schemas.microsoft.com/office/drawing/2014/main" val="2654411219"/>
                    </a:ext>
                  </a:extLst>
                </a:gridCol>
                <a:gridCol w="1180971">
                  <a:extLst>
                    <a:ext uri="{9D8B030D-6E8A-4147-A177-3AD203B41FA5}">
                      <a16:colId xmlns:a16="http://schemas.microsoft.com/office/drawing/2014/main" val="2078397391"/>
                    </a:ext>
                  </a:extLst>
                </a:gridCol>
                <a:gridCol w="8327992">
                  <a:extLst>
                    <a:ext uri="{9D8B030D-6E8A-4147-A177-3AD203B41FA5}">
                      <a16:colId xmlns:a16="http://schemas.microsoft.com/office/drawing/2014/main" val="1679866059"/>
                    </a:ext>
                  </a:extLst>
                </a:gridCol>
              </a:tblGrid>
              <a:tr h="3406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n-lt"/>
                        </a:rPr>
                        <a:t>Mjerljivi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rezultati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53912"/>
                  </a:ext>
                </a:extLst>
              </a:tr>
              <a:tr h="588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2024. 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siječanj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Nabava laboratorijske opreme (računala i mjerači prometa) za projekt i izrada logotipa projekta: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456635925"/>
                  </a:ext>
                </a:extLst>
              </a:tr>
              <a:tr h="78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veljača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Mjerljivi pokazatelj rezultata projekta - ugovoreni projekt 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 pružanje usluga gospodarstvu: izrada studije pod naslovom </a:t>
                      </a:r>
                      <a:r>
                        <a:rPr lang="hr-HR" sz="13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Prometno-turistička studija upravljanja posjetiteljima u povremenom prijevozu putnika pri staroj gradskoj jezgri u Gradu Splitu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za Turističku zajednicu grada Splita.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2109357995"/>
                  </a:ext>
                </a:extLst>
              </a:tr>
              <a:tr h="588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ožujak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Prvi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sastanak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znanstvenika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istraživačkom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projektu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ISTRAŽIVANJE I PLANIRANJE ODRŽIVE MOBILNOSTI I TURIZMA (IPOMIT) (kick off), </a:t>
                      </a:r>
                      <a:r>
                        <a:rPr lang="en-GB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Institut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GB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turizam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8. </a:t>
                      </a:r>
                      <a:r>
                        <a:rPr lang="en-GB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ožujka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2024. (13 h)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¸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554350945"/>
                  </a:ext>
                </a:extLst>
              </a:tr>
              <a:tr h="588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ožujak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Prva radionica </a:t>
                      </a:r>
                      <a:r>
                        <a:rPr lang="en-US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znanstvenika</a:t>
                      </a:r>
                      <a:r>
                        <a:rPr lang="en-US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en-US" sz="1300" b="1" i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znanstveno</a:t>
                      </a:r>
                      <a:r>
                        <a:rPr lang="en-US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istraživačkom projektu 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ISTRAŽIVANJE I PLANIRANJE ODRŽIVE MOBILNOSTI I TURIZMA (IPOMIT)  2024. Zagreb, 8. ožujka 2024. (14 h)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4215314920"/>
                  </a:ext>
                </a:extLst>
              </a:tr>
              <a:tr h="78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ožujak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Prihvaćen znanstveni rad za tisak:</a:t>
                      </a:r>
                      <a:endParaRPr lang="en-US" sz="1300" b="1" i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Kos, G., </a:t>
                      </a:r>
                      <a:r>
                        <a:rPr lang="hr-HR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Franolić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, I., Brlek, P., Beroš, I.: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0" kern="1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ALGORITHM OF INTEGRATION OF PUBLIC BUS LINES AND SCHOOL BUS LINES. </a:t>
                      </a:r>
                      <a:r>
                        <a:rPr lang="en-US" sz="1300" b="0" kern="1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T</a:t>
                      </a:r>
                      <a:r>
                        <a:rPr lang="en-US" sz="1300" b="0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ransport</a:t>
                      </a:r>
                      <a:r>
                        <a:rPr lang="hr-HR" sz="1300" b="0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, </a:t>
                      </a:r>
                      <a:r>
                        <a:rPr lang="hr-HR" sz="1300" b="0" kern="100" cap="all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L</a:t>
                      </a:r>
                      <a:r>
                        <a:rPr lang="hr-HR" sz="1300" b="0" kern="100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ithuania</a:t>
                      </a:r>
                      <a:r>
                        <a:rPr lang="hr-HR" sz="1300" b="0" kern="1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, 2024.</a:t>
                      </a:r>
                      <a:r>
                        <a:rPr lang="en-US" sz="1300" b="0" kern="1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, </a:t>
                      </a:r>
                      <a:r>
                        <a:rPr lang="en-US" sz="1300" b="1" kern="100" cap="all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Q2</a:t>
                      </a:r>
                      <a:r>
                        <a:rPr lang="en-US" sz="1300" b="1" kern="100" cap="all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</a:t>
                      </a:r>
                      <a:r>
                        <a:rPr lang="en-US" sz="1300" b="0" kern="100" cap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(</a:t>
                      </a:r>
                      <a:r>
                        <a:rPr lang="en-US" sz="1300" b="0" kern="100" cap="non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prijevod</a:t>
                      </a:r>
                      <a:r>
                        <a:rPr lang="en-US" sz="1300" b="0" kern="100" cap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400 € + </a:t>
                      </a:r>
                      <a:r>
                        <a:rPr lang="en-US" sz="1300" b="0" kern="100" cap="non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publiciranje</a:t>
                      </a:r>
                      <a:r>
                        <a:rPr lang="en-US" sz="1300" b="0" kern="100" cap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800 €)</a:t>
                      </a:r>
                      <a:r>
                        <a:rPr lang="hr-HR" sz="1300" b="0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</a:t>
                      </a:r>
                      <a:endParaRPr lang="en-US" sz="1300" b="0" kern="1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2846017149"/>
                  </a:ext>
                </a:extLst>
              </a:tr>
              <a:tr h="78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6.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ožujak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Znanstveni rad u procesu recenzije:</a:t>
                      </a:r>
                      <a:endParaRPr lang="en-US" sz="1300" b="1" i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Brlek, P., Kos, G., Beroš, I., Vidović, K.: MODELLING OF TRAFFIC FLOW ON A SPECIFIC HIGHWAY NETWORK IN THE URBAN AREAS.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Applied Sciences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, </a:t>
                      </a:r>
                      <a:r>
                        <a:rPr lang="hr-HR" sz="13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Switzerland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, 2024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., </a:t>
                      </a:r>
                      <a:r>
                        <a:rPr lang="en-US" sz="1300" b="1" kern="1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Q2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 </a:t>
                      </a:r>
                      <a:r>
                        <a:rPr lang="en-US" sz="130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(</a:t>
                      </a:r>
                      <a:r>
                        <a:rPr lang="en-US" sz="1300" kern="1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prijevod</a:t>
                      </a:r>
                      <a:r>
                        <a:rPr lang="en-US" sz="130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400 € + </a:t>
                      </a:r>
                      <a:r>
                        <a:rPr lang="en-US" sz="1300" b="0" kern="100" cap="non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publiciranje</a:t>
                      </a:r>
                      <a:r>
                        <a:rPr lang="en-US" sz="1300" b="0" kern="100" cap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</a:t>
                      </a:r>
                      <a:r>
                        <a:rPr lang="en-US" sz="130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2.000 €)</a:t>
                      </a: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1630513412"/>
                  </a:ext>
                </a:extLst>
              </a:tr>
              <a:tr h="3920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7.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2024.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ožujak</a:t>
                      </a:r>
                      <a:endParaRPr lang="en-US" sz="13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Znanstveni rad u </a:t>
                      </a:r>
                      <a:r>
                        <a:rPr lang="en-US" sz="130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izradi</a:t>
                      </a:r>
                      <a:r>
                        <a:rPr lang="hr-HR" sz="13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:</a:t>
                      </a:r>
                      <a:endParaRPr lang="en-US" sz="1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Kos, G., Beroš, I., Brlek, P.,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Ivandić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,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N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.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: </a:t>
                      </a:r>
                      <a:r>
                        <a:rPr lang="en-GB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OF TOURIST BUSES IN URBAN DESTINATIONS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.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International Journal of Sustainability Transport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,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United Kingdom, Taylor and Frances</a:t>
                      </a:r>
                      <a:r>
                        <a:rPr lang="hr-HR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2024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, </a:t>
                      </a:r>
                      <a:r>
                        <a:rPr lang="en-US" sz="1300" b="1" kern="1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Q1</a:t>
                      </a:r>
                      <a:r>
                        <a:rPr lang="en-US" sz="13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– </a:t>
                      </a:r>
                      <a:r>
                        <a:rPr lang="en-US" sz="1300" b="1" kern="1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Q2</a:t>
                      </a:r>
                      <a:r>
                        <a:rPr lang="en-US" sz="13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</a:t>
                      </a:r>
                      <a:r>
                        <a:rPr lang="en-US" sz="1300" b="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(</a:t>
                      </a:r>
                      <a:r>
                        <a:rPr lang="en-US" sz="1300" b="0" kern="1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prijevod</a:t>
                      </a:r>
                      <a:r>
                        <a:rPr lang="en-US" sz="1300" b="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500 € + </a:t>
                      </a:r>
                      <a:r>
                        <a:rPr lang="en-US" sz="1300" b="0" kern="100" cap="non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publiciranje</a:t>
                      </a:r>
                      <a:r>
                        <a:rPr lang="en-US" sz="1300" b="0" kern="100" cap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 </a:t>
                      </a:r>
                      <a:r>
                        <a:rPr lang="en-US" sz="1300" b="0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3.800 €)</a:t>
                      </a:r>
                      <a:endParaRPr lang="en-US" sz="13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01879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4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F339-655F-B278-89E3-B315C40D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EB55B4F8-1559-43A1-5C30-F8B83315F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51E63-49E3-FB11-57B0-6A697551FF9B}"/>
              </a:ext>
            </a:extLst>
          </p:cNvPr>
          <p:cNvSpPr txBox="1"/>
          <p:nvPr/>
        </p:nvSpPr>
        <p:spPr>
          <a:xfrm>
            <a:off x="696584" y="729734"/>
            <a:ext cx="613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 err="1"/>
              <a:t>Komunikacija</a:t>
            </a:r>
            <a:endParaRPr lang="hr-H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2B2A2-C4EE-B29B-F51C-0CA76C9B2C15}"/>
              </a:ext>
            </a:extLst>
          </p:cNvPr>
          <p:cNvSpPr txBox="1"/>
          <p:nvPr/>
        </p:nvSpPr>
        <p:spPr>
          <a:xfrm>
            <a:off x="992981" y="1386869"/>
            <a:ext cx="6138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IPOMIT</a:t>
            </a:r>
          </a:p>
          <a:p>
            <a:r>
              <a:rPr lang="en-US" dirty="0"/>
              <a:t>https://drive.google.com/drive/u/0/my-drive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D2F58B-CBA1-3381-5DFB-7AC5B226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981" y="2591664"/>
            <a:ext cx="10515600" cy="57589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 err="1">
                <a:effectLst/>
                <a:ea typeface="Times New Roman" panose="02020603050405020304" pitchFamily="18" charset="0"/>
              </a:rPr>
              <a:t>nasl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prof. dr. sc. </a:t>
            </a:r>
            <a:r>
              <a:rPr lang="hr-HR" sz="1800" b="1" dirty="0">
                <a:effectLst/>
                <a:ea typeface="Times New Roman" panose="02020603050405020304" pitchFamily="18" charset="0"/>
              </a:rPr>
              <a:t>Goran Kos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– email: </a:t>
            </a:r>
            <a:r>
              <a:rPr lang="en-US" sz="18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goran.kos@iztzg.hr</a:t>
            </a:r>
            <a:endParaRPr lang="en-US" sz="18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Ivo Beroš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ivo.beros@iztzg.hr</a:t>
            </a:r>
            <a:endParaRPr lang="en-US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Ivo Kunst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ivo.kunst@iztzg.hr</a:t>
            </a:r>
            <a:endParaRPr lang="en-US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mr.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Diana Baus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diana.baus@iztzg.hr</a:t>
            </a:r>
            <a:endParaRPr lang="en-US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izv. prof.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Predrag Brlek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pbrlek@unin.hr</a:t>
            </a:r>
            <a:endParaRPr lang="en-US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izv. prof.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Luka Novačko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hr-HR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lnovacko@fpz.unizg.hr</a:t>
            </a:r>
            <a:r>
              <a:rPr lang="en-US" sz="1800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</a:rPr>
              <a:t>i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doc.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Krešimir Vidović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email: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kresimir.vidovic@ericssonnikolatesla.com</a:t>
            </a:r>
            <a:r>
              <a:rPr lang="hr-HR" sz="18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1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C55B-0724-B90A-327F-DBC0A207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C5C27416-B268-B4BD-F4CF-AB7BDB118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76A00-586A-845B-EC4A-4B36F17B6792}"/>
              </a:ext>
            </a:extLst>
          </p:cNvPr>
          <p:cNvSpPr txBox="1"/>
          <p:nvPr/>
        </p:nvSpPr>
        <p:spPr>
          <a:xfrm>
            <a:off x="696584" y="729734"/>
            <a:ext cx="613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 </a:t>
            </a:r>
            <a:r>
              <a:rPr lang="en-US" sz="2400" b="1" dirty="0" err="1"/>
              <a:t>Slijedeći</a:t>
            </a:r>
            <a:r>
              <a:rPr lang="en-US" sz="2400" b="1" dirty="0"/>
              <a:t> </a:t>
            </a:r>
            <a:r>
              <a:rPr lang="en-US" sz="2400" b="1" dirty="0" err="1"/>
              <a:t>koraci</a:t>
            </a:r>
            <a:endParaRPr lang="hr-HR" sz="24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6C0961-01CE-8E38-0B42-B1BA69F6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90" y="1804264"/>
            <a:ext cx="10945019" cy="57589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err="1">
                <a:effectLst/>
                <a:ea typeface="Times New Roman" panose="02020603050405020304" pitchFamily="18" charset="0"/>
              </a:rPr>
              <a:t>Kupnja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kamera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brojača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prometa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istraživanje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err="1">
                <a:effectLst/>
                <a:ea typeface="Calibri" panose="020F0502020204030204" pitchFamily="34" charset="0"/>
              </a:rPr>
              <a:t>Dogovor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oko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novih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tema</a:t>
            </a:r>
            <a:r>
              <a:rPr lang="en-US" sz="2000" dirty="0">
                <a:effectLst/>
                <a:ea typeface="Calibri" panose="020F0502020204030204" pitchFamily="34" charset="0"/>
              </a:rPr>
              <a:t> za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znanstvene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radove</a:t>
            </a:r>
            <a:endParaRPr lang="en-US" sz="20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err="1">
                <a:effectLst/>
                <a:ea typeface="Calibri" panose="020F0502020204030204" pitchFamily="34" charset="0"/>
              </a:rPr>
              <a:t>Jesen</a:t>
            </a:r>
            <a:r>
              <a:rPr lang="en-US" sz="2000" dirty="0">
                <a:effectLst/>
                <a:ea typeface="Calibri" panose="020F0502020204030204" pitchFamily="34" charset="0"/>
              </a:rPr>
              <a:t> -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priprema</a:t>
            </a:r>
            <a:r>
              <a:rPr lang="en-US" sz="2000" dirty="0">
                <a:effectLst/>
                <a:ea typeface="Calibri" panose="020F0502020204030204" pitchFamily="34" charset="0"/>
              </a:rPr>
              <a:t> za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grupu</a:t>
            </a:r>
            <a:r>
              <a:rPr lang="en-US" sz="2000" dirty="0">
                <a:effectLst/>
                <a:ea typeface="Calibri" panose="020F0502020204030204" pitchFamily="34" charset="0"/>
              </a:rPr>
              <a:t> II –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istraživanje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prometnih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turističkih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tokova</a:t>
            </a:r>
            <a:r>
              <a:rPr lang="en-US" sz="2000" dirty="0">
                <a:effectLst/>
                <a:ea typeface="Calibri" panose="020F0502020204030204" pitchFamily="34" charset="0"/>
              </a:rPr>
              <a:t> u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sezoni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izvan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sezone</a:t>
            </a:r>
            <a:r>
              <a:rPr lang="en-US" sz="2000" dirty="0">
                <a:effectLst/>
                <a:ea typeface="Calibri" panose="020F0502020204030204" pitchFamily="34" charset="0"/>
              </a:rPr>
              <a:t> 2025.</a:t>
            </a:r>
            <a:endParaRPr lang="en-US" sz="20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 err="1">
                <a:ea typeface="Calibri" panose="020F0502020204030204" pitchFamily="34" charset="0"/>
              </a:rPr>
              <a:t>O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stalo</a:t>
            </a:r>
            <a:r>
              <a:rPr lang="en-US" sz="2000" dirty="0">
                <a:effectLst/>
                <a:ea typeface="Calibri" panose="020F0502020204030204" pitchFamily="34" charset="0"/>
              </a:rPr>
              <a:t> –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komercijalni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projekti</a:t>
            </a:r>
            <a:r>
              <a:rPr lang="en-US" sz="2000" dirty="0">
                <a:effectLst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diseminacija</a:t>
            </a:r>
            <a:r>
              <a:rPr lang="en-US" sz="2000" dirty="0">
                <a:effectLst/>
                <a:ea typeface="Calibri" panose="020F0502020204030204" pitchFamily="34" charset="0"/>
              </a:rPr>
              <a:t> - web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novosti</a:t>
            </a:r>
            <a:r>
              <a:rPr lang="en-US" sz="2000" dirty="0">
                <a:effectLst/>
                <a:ea typeface="Calibri" panose="020F0502020204030204" pitchFamily="34" charset="0"/>
              </a:rPr>
              <a:t> …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ea typeface="Calibri" panose="020F0502020204030204" pitchFamily="34" charset="0"/>
              </a:rPr>
              <a:t>2. </a:t>
            </a:r>
            <a:r>
              <a:rPr lang="en-US" sz="2000" dirty="0" err="1">
                <a:ea typeface="Calibri" panose="020F0502020204030204" pitchFamily="34" charset="0"/>
              </a:rPr>
              <a:t>Sastanak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 2. </a:t>
            </a:r>
            <a:r>
              <a:rPr lang="en-US" sz="2000" dirty="0" err="1">
                <a:ea typeface="Calibri" panose="020F0502020204030204" pitchFamily="34" charset="0"/>
              </a:rPr>
              <a:t>radionica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krajem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godine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4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F47B-E5AC-8CBD-4277-F0525CC5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15">
            <a:extLst>
              <a:ext uri="{FF2B5EF4-FFF2-40B4-BE49-F238E27FC236}">
                <a16:creationId xmlns:a16="http://schemas.microsoft.com/office/drawing/2014/main" id="{7C7330C3-C97C-396F-6B31-AB7A767B64D2}"/>
              </a:ext>
            </a:extLst>
          </p:cNvPr>
          <p:cNvSpPr/>
          <p:nvPr/>
        </p:nvSpPr>
        <p:spPr>
          <a:xfrm>
            <a:off x="-1669284" y="91440"/>
            <a:ext cx="13861284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A40D6-DE63-4B4C-8CAD-340E0FAABE7C}"/>
              </a:ext>
            </a:extLst>
          </p:cNvPr>
          <p:cNvSpPr/>
          <p:nvPr/>
        </p:nvSpPr>
        <p:spPr>
          <a:xfrm>
            <a:off x="0" y="-12192"/>
            <a:ext cx="12192000" cy="572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D2503-631F-2F3A-2DD1-76181338ED67}"/>
              </a:ext>
            </a:extLst>
          </p:cNvPr>
          <p:cNvGrpSpPr/>
          <p:nvPr/>
        </p:nvGrpSpPr>
        <p:grpSpPr>
          <a:xfrm>
            <a:off x="-224367" y="2864998"/>
            <a:ext cx="6290800" cy="1396181"/>
            <a:chOff x="6022485" y="3027241"/>
            <a:chExt cx="5516408" cy="1274120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557DEC43-717A-14AE-52F7-7CC11EABBCC0}"/>
                </a:ext>
              </a:extLst>
            </p:cNvPr>
            <p:cNvSpPr txBox="1">
              <a:spLocks/>
            </p:cNvSpPr>
            <p:nvPr/>
          </p:nvSpPr>
          <p:spPr>
            <a:xfrm>
              <a:off x="6022485" y="3027241"/>
              <a:ext cx="5319660" cy="127412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HVALA NA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PAŽNJI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 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SURADNJI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!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  <p:pic>
          <p:nvPicPr>
            <p:cNvPr id="14" name="Picture 4" descr="D:\2014 i-vi\it Template Word 2014 Zrinka Siniša\Crta 01.jpg">
              <a:extLst>
                <a:ext uri="{FF2B5EF4-FFF2-40B4-BE49-F238E27FC236}">
                  <a16:creationId xmlns:a16="http://schemas.microsoft.com/office/drawing/2014/main" id="{943D14E2-3D95-9CC5-27E9-FFB367455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051" y="3572466"/>
              <a:ext cx="4568842" cy="18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E668343-3ACF-B4DD-22A1-659CC285B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67" y="5778143"/>
            <a:ext cx="2019633" cy="923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FC04C-177B-E852-F7A8-B0B38F44F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07" y="5659277"/>
            <a:ext cx="3294610" cy="923169"/>
          </a:xfrm>
          <a:prstGeom prst="rect">
            <a:avLst/>
          </a:prstGeom>
        </p:spPr>
      </p:pic>
      <p:pic>
        <p:nvPicPr>
          <p:cNvPr id="6" name="Picture 5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2DFFCDE9-318A-1287-7B2D-C860BAC78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90" y="5824079"/>
            <a:ext cx="1904312" cy="7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DE49E4D-CA06-32CC-C3A3-CC6CF90C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25625"/>
            <a:ext cx="10746971" cy="435133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000" dirty="0"/>
              <a:t>Predstavljanje tima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Sadržaj</a:t>
            </a:r>
            <a:r>
              <a:rPr lang="en-US" sz="2000" dirty="0"/>
              <a:t> </a:t>
            </a:r>
            <a:r>
              <a:rPr lang="en-US" sz="2000" dirty="0" err="1"/>
              <a:t>znanstveno-istraživačkog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Ciljevi projekta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Istraživač</a:t>
            </a:r>
            <a:r>
              <a:rPr lang="en-US" sz="2000" dirty="0"/>
              <a:t>k</a:t>
            </a:r>
            <a:r>
              <a:rPr lang="hr-HR" sz="2000" dirty="0"/>
              <a:t>e faze</a:t>
            </a:r>
            <a:r>
              <a:rPr lang="en-US" sz="2000" dirty="0"/>
              <a:t> – </a:t>
            </a:r>
            <a:r>
              <a:rPr lang="en-US" sz="2000" dirty="0" err="1"/>
              <a:t>Grupa</a:t>
            </a:r>
            <a:r>
              <a:rPr lang="en-US" sz="2000" dirty="0"/>
              <a:t> I - IV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Mjerljivi pokazatelji</a:t>
            </a:r>
            <a:endParaRPr lang="en-US" sz="2000" dirty="0"/>
          </a:p>
          <a:p>
            <a:pPr marL="0" indent="0">
              <a:buNone/>
            </a:pPr>
            <a:endParaRPr lang="hr-HR" sz="2000" dirty="0"/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BA88086-93BA-5B39-C28F-4872C569A9CD}"/>
              </a:ext>
            </a:extLst>
          </p:cNvPr>
          <p:cNvSpPr txBox="1">
            <a:spLocks/>
          </p:cNvSpPr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Sadržaj</a:t>
            </a:r>
            <a:endParaRPr lang="en-GB" sz="4000" dirty="0"/>
          </a:p>
        </p:txBody>
      </p:sp>
      <p:pic>
        <p:nvPicPr>
          <p:cNvPr id="6" name="Picture 2" descr="Guide to the Perfect Sales Kickoff Meeting (Agenda Included)">
            <a:extLst>
              <a:ext uri="{FF2B5EF4-FFF2-40B4-BE49-F238E27FC236}">
                <a16:creationId xmlns:a16="http://schemas.microsoft.com/office/drawing/2014/main" id="{DD12B5B5-6D47-E000-D077-AA097665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74" y="2289127"/>
            <a:ext cx="5981160" cy="28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CC3517-4948-F56A-21CD-6AF401DD004C}"/>
              </a:ext>
            </a:extLst>
          </p:cNvPr>
          <p:cNvSpPr txBox="1">
            <a:spLocks/>
          </p:cNvSpPr>
          <p:nvPr/>
        </p:nvSpPr>
        <p:spPr bwMode="auto">
          <a:xfrm>
            <a:off x="5039636" y="2287541"/>
            <a:ext cx="2338967" cy="2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Izvor:  Google - </a:t>
            </a:r>
            <a:r>
              <a:rPr lang="en-US" sz="1100" dirty="0" err="1">
                <a:latin typeface="+mn-lt"/>
              </a:rPr>
              <a:t>Spotio</a:t>
            </a:r>
            <a:endParaRPr lang="hr-HR" sz="1100" dirty="0">
              <a:latin typeface="+mn-lt"/>
            </a:endParaRPr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816C9540-7E07-CB8B-A846-24C8A444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0272-CAE5-440D-12B0-9E335466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1" y="1104438"/>
            <a:ext cx="10515600" cy="575893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 err="1">
                <a:effectLst/>
                <a:ea typeface="Times New Roman" panose="02020603050405020304" pitchFamily="18" charset="0"/>
              </a:rPr>
              <a:t>nasl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prof. dr. sc. </a:t>
            </a:r>
            <a:r>
              <a:rPr lang="hr-HR" sz="1800" b="1" dirty="0">
                <a:effectLst/>
                <a:ea typeface="Times New Roman" panose="02020603050405020304" pitchFamily="18" charset="0"/>
              </a:rPr>
              <a:t>Goran Kos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, dipl. ing. prometa,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znanstveni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savjetnik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radno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mjesto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viši znanstveni suradnik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stručno i znanstveno djelovanje u domeni prometa i turizma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voditelj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Ivo Beroš</a:t>
            </a:r>
            <a:r>
              <a:rPr lang="hr-HR" sz="1800" dirty="0">
                <a:effectLst/>
                <a:ea typeface="Calibri" panose="020F0502020204030204" pitchFamily="34" charset="0"/>
              </a:rPr>
              <a:t>, dipl. ing. mat., asistent, Institut za turizam, Zagreb. Znanstveni i stručni mu je interes u znanstvenom području statistička analiza i prognoziranje, matematičko modeliranje, programiranje i primjena kvantitativnih metoda</a:t>
            </a:r>
            <a:r>
              <a:rPr lang="en-US" sz="1800" dirty="0">
                <a:effectLst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Ivo </a:t>
            </a:r>
            <a:r>
              <a:rPr lang="hr-HR" sz="1800" b="1" dirty="0" err="1">
                <a:effectLst/>
                <a:ea typeface="Calibri" panose="020F0502020204030204" pitchFamily="34" charset="0"/>
              </a:rPr>
              <a:t>Kunst</a:t>
            </a:r>
            <a:r>
              <a:rPr lang="hr-HR" sz="1800" dirty="0">
                <a:effectLst/>
                <a:ea typeface="Calibri" panose="020F0502020204030204" pitchFamily="34" charset="0"/>
              </a:rPr>
              <a:t>, dipl. </a:t>
            </a:r>
            <a:r>
              <a:rPr lang="hr-HR" sz="1800" dirty="0" err="1">
                <a:effectLst/>
                <a:ea typeface="Calibri" panose="020F0502020204030204" pitchFamily="34" charset="0"/>
              </a:rPr>
              <a:t>oec</a:t>
            </a:r>
            <a:r>
              <a:rPr lang="hr-HR" sz="1800" dirty="0">
                <a:effectLst/>
                <a:ea typeface="Calibri" panose="020F0502020204030204" pitchFamily="34" charset="0"/>
              </a:rPr>
              <a:t>., viši znanstveni suradnik, Institut za turizam, Zagreb. Znanstveni i stručni interes iskazuje u znanstvenom području strateško planiranje u turizmu, konkurentnost turističke destinacije, destinacijski management i marketing, poslovno planiranje i restrukturiranje i studije izvodljivosti. Uloga u projektu je statistička obrada podataka i strateško planiranje u turizmu</a:t>
            </a:r>
            <a:r>
              <a:rPr lang="en-US" sz="1800" dirty="0">
                <a:effectLst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mr.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Diana Baus</a:t>
            </a:r>
            <a:r>
              <a:rPr lang="hr-HR" sz="1800" dirty="0">
                <a:effectLst/>
                <a:ea typeface="Calibri" panose="020F0502020204030204" pitchFamily="34" charset="0"/>
              </a:rPr>
              <a:t>, Institut za turizam, viša stručna suradnica, Zagreb. Znanstveni i stručni interes iskazuje u znanstvenom području makroekonomski aspekti turizma, primjena kvantitativnih metoda, primjena cirkularne ekonomije u turizmu i transfer novih tehnologija u gospodarstvo. Uloga u projektu je statistička obrada podataka i istraživanje potrošnje energije u turizmu</a:t>
            </a:r>
            <a:r>
              <a:rPr lang="en-US" sz="1800" dirty="0">
                <a:effectLst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izv. prof.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Predrag Brlek</a:t>
            </a:r>
            <a:r>
              <a:rPr lang="hr-HR" sz="1800" dirty="0">
                <a:effectLst/>
                <a:ea typeface="Calibri" panose="020F0502020204030204" pitchFamily="34" charset="0"/>
              </a:rPr>
              <a:t>, vanjski suradnik, pročelnik Odsjeka za logistiku i održivu mobilnost na Sveučilištu Sjever, Varaždin/Koprivnica. Znanstveni i stručni interes iskazuje u znanstvenom području prometnog istraživanja i planiranja, urbana održiva mobilnost i istraživanje prometnih tokova. Uloga u projektu je primarna istraživanja prometnih i turističkih tokova i održiva mobilnost u urbanim i </a:t>
            </a:r>
            <a:r>
              <a:rPr lang="hr-HR" sz="1800" dirty="0" err="1">
                <a:effectLst/>
                <a:ea typeface="Calibri" panose="020F0502020204030204" pitchFamily="34" charset="0"/>
              </a:rPr>
              <a:t>izvanurbanim</a:t>
            </a:r>
            <a:r>
              <a:rPr lang="hr-HR" sz="1800" dirty="0">
                <a:effectLst/>
                <a:ea typeface="Calibri" panose="020F0502020204030204" pitchFamily="34" charset="0"/>
              </a:rPr>
              <a:t> područjima</a:t>
            </a:r>
            <a:r>
              <a:rPr lang="en-US" sz="1800" dirty="0">
                <a:effectLst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izv. prof.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Luka Novačko</a:t>
            </a:r>
            <a:r>
              <a:rPr lang="hr-HR" sz="1800" dirty="0">
                <a:effectLst/>
                <a:ea typeface="Calibri" panose="020F0502020204030204" pitchFamily="34" charset="0"/>
              </a:rPr>
              <a:t>, vanjski suradnik, predstojnik Zavoda za cestovni promet, Fakultet prometnih znanosti, Zagreb. Znanstveni i stručni interes iskazuje u znanstvenom području prometnog istraživanja i planiranja, simulacije u prometu i istraživanje prometnih tokova. Uloga u projektu je primarna istraživanja prometnih i turističkih tokova i održiva mobilnost u urbanim područjima, simulacije turističkih i ostalih tokova</a:t>
            </a:r>
            <a:r>
              <a:rPr lang="en-US" sz="1800" dirty="0">
                <a:ea typeface="Calibri" panose="020F0502020204030204" pitchFamily="34" charset="0"/>
              </a:rPr>
              <a:t> i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Calibri" panose="020F0502020204030204" pitchFamily="34" charset="0"/>
              </a:rPr>
              <a:t>doc. dr. sc. </a:t>
            </a:r>
            <a:r>
              <a:rPr lang="hr-HR" sz="1800" b="1" dirty="0">
                <a:effectLst/>
                <a:ea typeface="Calibri" panose="020F0502020204030204" pitchFamily="34" charset="0"/>
              </a:rPr>
              <a:t>Krešimir Vidović</a:t>
            </a:r>
            <a:r>
              <a:rPr lang="hr-HR" sz="1800" dirty="0">
                <a:effectLst/>
                <a:ea typeface="Calibri" panose="020F0502020204030204" pitchFamily="34" charset="0"/>
              </a:rPr>
              <a:t>, dipl. ing. </a:t>
            </a:r>
            <a:r>
              <a:rPr lang="hr-HR" sz="1800" dirty="0" err="1">
                <a:effectLst/>
                <a:ea typeface="Calibri" panose="020F0502020204030204" pitchFamily="34" charset="0"/>
              </a:rPr>
              <a:t>prom</a:t>
            </a:r>
            <a:r>
              <a:rPr lang="hr-HR" sz="1800" dirty="0">
                <a:effectLst/>
                <a:ea typeface="Calibri" panose="020F0502020204030204" pitchFamily="34" charset="0"/>
              </a:rPr>
              <a:t>., vanjski suradnik, Ericsson Nikola Tesla, Zagreb. Znanstveni i stručni interes iskazuje u znanstvenom području prometnog istraživanja i planiranja, simulacije u prometu i istraživanje prometnih tokova. Uloga u projektu je primarna istraživanja turističkih tokova, statistička obrada </a:t>
            </a:r>
            <a:r>
              <a:rPr lang="hr-HR" sz="1800" dirty="0" err="1">
                <a:effectLst/>
                <a:ea typeface="Calibri" panose="020F0502020204030204" pitchFamily="34" charset="0"/>
              </a:rPr>
              <a:t>big</a:t>
            </a:r>
            <a:r>
              <a:rPr lang="hr-HR" sz="1800" dirty="0">
                <a:effectLst/>
                <a:ea typeface="Calibri" panose="020F0502020204030204" pitchFamily="34" charset="0"/>
              </a:rPr>
              <a:t> data, istraživanje turističkih i ostalih tokova</a:t>
            </a:r>
            <a:r>
              <a:rPr lang="en-US" sz="1800" dirty="0">
                <a:effectLst/>
                <a:ea typeface="Calibri" panose="020F0502020204030204" pitchFamily="34" charset="0"/>
              </a:rPr>
              <a:t>.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1DB2C-B29A-2E9A-8F1A-547A43406D21}"/>
              </a:ext>
            </a:extLst>
          </p:cNvPr>
          <p:cNvSpPr txBox="1"/>
          <p:nvPr/>
        </p:nvSpPr>
        <p:spPr>
          <a:xfrm>
            <a:off x="667871" y="666981"/>
            <a:ext cx="614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hr-HR" sz="1800" b="1" dirty="0"/>
              <a:t>Predstavljanje tima</a:t>
            </a:r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F6D97173-69BC-3475-0ED9-36A9F2A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5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0EF40E-9AB1-9525-C86E-D3D10FC8C5E1}"/>
              </a:ext>
            </a:extLst>
          </p:cNvPr>
          <p:cNvSpPr txBox="1"/>
          <p:nvPr/>
        </p:nvSpPr>
        <p:spPr>
          <a:xfrm>
            <a:off x="838200" y="681037"/>
            <a:ext cx="614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2. </a:t>
            </a:r>
            <a:r>
              <a:rPr lang="en-US" sz="1800" b="1" dirty="0" err="1"/>
              <a:t>Sadržaj</a:t>
            </a:r>
            <a:r>
              <a:rPr lang="en-US" sz="1800" b="1" dirty="0"/>
              <a:t> </a:t>
            </a:r>
            <a:r>
              <a:rPr lang="en-US" sz="1800" b="1" dirty="0" err="1"/>
              <a:t>znanstveno-istraživačkog</a:t>
            </a:r>
            <a:r>
              <a:rPr lang="en-US" sz="1800" b="1" dirty="0"/>
              <a:t> </a:t>
            </a:r>
            <a:r>
              <a:rPr lang="en-US" sz="1800" b="1" dirty="0" err="1"/>
              <a:t>projekta</a:t>
            </a:r>
            <a:endParaRPr lang="hr-HR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1913F-FD38-75F5-8ACA-0C7E5975F846}"/>
              </a:ext>
            </a:extLst>
          </p:cNvPr>
          <p:cNvSpPr txBox="1"/>
          <p:nvPr/>
        </p:nvSpPr>
        <p:spPr>
          <a:xfrm>
            <a:off x="838200" y="1343890"/>
            <a:ext cx="10789024" cy="466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Prijedlog znanstvenoistraživačkog projekta </a:t>
            </a: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i planiranje održive mobilnosti i turizma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IPOMIT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odnosi se na </a:t>
            </a: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primarna istraživanja koja će se sprovesti u znanstvenom području prometa i turizma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Projekt je podijeljen u </a:t>
            </a: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četiri grupe istraživanja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kojima se pojavljuju istraživanja </a:t>
            </a: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cestovnih prometnih tokova i tokova turista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pomoću već poznatih metoda i novih metoda istraživanja. Područja istraživanja su nova i rezultati istraživanja odnositi će se na dobivanje novih metoda u propusnoj moći infrastrukture, novim rezultatima u istraživanju potrošnje turista i njihov utjecaj na okoliš te njihova migracija u zonama istraživanja. Sva istraživanja međusobno su kompatibilna i zajedno će pružiti jasniju sliku o propusnoj moći prometne infrastrukture, kretanju prometnih i turističkih tokova i njihov utjecaj na okoliš.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cestovnih prometnih tokova u urbanim i </a:t>
            </a:r>
            <a:r>
              <a:rPr lang="hr-HR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izvanurbanim</a:t>
            </a:r>
            <a:r>
              <a:rPr lang="hr-HR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cjelinama</a:t>
            </a: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nova prometna istraživanja temeljiti će se na istraživanju odvijanja i kapaciteta (propusne moći) na karakterističnoj i specifičnoj prometnoj infrastrukturi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2025.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b="1" i="1" dirty="0">
                <a:effectLst/>
                <a:ea typeface="Times New Roman" panose="02020603050405020304" pitchFamily="18" charset="0"/>
              </a:rPr>
              <a:t>Istraživanje prihoda i utjecaja na okoliš kojeg generiraju turisti i jednodnevni posjetitelji u individualnom cestovnom prometu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;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osnovu ovog primarnog istraživanja čine ankete turista i posjetitelja koje treba provesti na nekoliko turistički najprometnijih presjeka na cestovnoj mreži Hrvatske radi procjene stvarnog broja domaćih i stranih posjetitelja i turista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</a:t>
            </a:r>
            <a:r>
              <a:rPr lang="hr-HR" sz="1800" b="1" dirty="0">
                <a:effectLst/>
                <a:ea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5D0FA99E-3C6B-5DCF-7FE4-0306EFD6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A4CE5-A025-1054-0743-67C65B13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24B27F-57DB-F4F6-02AD-B8123C574FFE}"/>
              </a:ext>
            </a:extLst>
          </p:cNvPr>
          <p:cNvSpPr txBox="1"/>
          <p:nvPr/>
        </p:nvSpPr>
        <p:spPr>
          <a:xfrm>
            <a:off x="838200" y="681037"/>
            <a:ext cx="614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2. </a:t>
            </a:r>
            <a:r>
              <a:rPr lang="en-US" sz="1800" b="1" dirty="0" err="1"/>
              <a:t>Sadržaj</a:t>
            </a:r>
            <a:r>
              <a:rPr lang="en-US" sz="1800" b="1" dirty="0"/>
              <a:t> </a:t>
            </a:r>
            <a:r>
              <a:rPr lang="en-US" sz="1800" b="1" dirty="0" err="1"/>
              <a:t>znanstveno-istraživačkog</a:t>
            </a:r>
            <a:r>
              <a:rPr lang="en-US" sz="1800" b="1" dirty="0"/>
              <a:t> </a:t>
            </a:r>
            <a:r>
              <a:rPr lang="en-US" sz="1800" b="1" dirty="0" err="1"/>
              <a:t>projekta</a:t>
            </a:r>
            <a:endParaRPr lang="hr-HR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15057-4224-7711-1713-099E14CD7729}"/>
              </a:ext>
            </a:extLst>
          </p:cNvPr>
          <p:cNvSpPr txBox="1"/>
          <p:nvPr/>
        </p:nvSpPr>
        <p:spPr>
          <a:xfrm>
            <a:off x="838200" y="1343890"/>
            <a:ext cx="10789024" cy="284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2026.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Istraživanje putovanja i kretanja turista u destinacijama analizom </a:t>
            </a:r>
            <a:r>
              <a:rPr lang="hr-HR" sz="1800" i="1" dirty="0" err="1">
                <a:effectLst/>
                <a:ea typeface="Times New Roman" panose="02020603050405020304" pitchFamily="18" charset="0"/>
              </a:rPr>
              <a:t>big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 data dobivenim iz baza telekom operatora;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ovim istraživanjem, koristiti će se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big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data u praćenju i analiziranju turističkih tokova u odabranim turističkim destinacijama. Ovo istraživanje pomoglo bi u procjeni stvarnog broja (ili udjela) domaćih i stranih posjetitelja u turističkim destinacijama, njihova migracija i zadržavanja u pojedinim prostorima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2027. </a:t>
            </a:r>
            <a:r>
              <a:rPr lang="en-US" sz="1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Istraživanje tokova turističkih autobusa (povremeni prijevoz autobusa) u turističkim destinacijama i njihov utjecaj na onečišćenje okoliša;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povremeni prijevoz jednodnevnih posjetitelja i turista autobusima i manjim vozilima ima značajan udio u prijevozu turista, posebno u turističkim destinacijama. Podaci su važni za proračun emisija štetnih plinova koji su posljedica turizma (posebno su važni podaci za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TSSA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/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Tourism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Sustainability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Satelite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Account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)</a:t>
            </a:r>
            <a:endParaRPr lang="hr-HR" dirty="0"/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EE0BF1BA-3883-B36A-8CCC-949D6A76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D7D1-DAB7-382E-3A6E-42D63B99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BB0633-483D-5EC2-C2EA-31643DA46827}"/>
              </a:ext>
            </a:extLst>
          </p:cNvPr>
          <p:cNvSpPr txBox="1"/>
          <p:nvPr/>
        </p:nvSpPr>
        <p:spPr>
          <a:xfrm>
            <a:off x="838200" y="681037"/>
            <a:ext cx="6140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</a:t>
            </a:r>
            <a:r>
              <a:rPr lang="en-US" sz="1800" b="1" dirty="0"/>
              <a:t>. </a:t>
            </a:r>
            <a:r>
              <a:rPr lang="hr-HR" sz="1800" b="1" dirty="0"/>
              <a:t>Ciljevi projekta</a:t>
            </a:r>
          </a:p>
          <a:p>
            <a:endParaRPr lang="hr-HR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6C857-F6B7-1902-5A97-B1F52AC19877}"/>
              </a:ext>
            </a:extLst>
          </p:cNvPr>
          <p:cNvSpPr txBox="1"/>
          <p:nvPr/>
        </p:nvSpPr>
        <p:spPr>
          <a:xfrm>
            <a:off x="920931" y="1533556"/>
            <a:ext cx="10350137" cy="333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Glavni ciljevi projekta: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istražiti odvijanje cestovnih prometnih tokova na karakterističnoj i specifičnoj prometnoj infrastrukturi radi dobivanja novih metoda računanja propusne moći (za dnevne i turističke prometne tokove)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istražiti prihode i utjecaj na okoliš (potrošnju goriva) na najznačajnijim turističkim cestama visoke razine uslužnosti (primjena TSSA)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istražiti putovanja i kretanja turista u destinacijama analizom </a:t>
            </a:r>
            <a:r>
              <a:rPr lang="hr-H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dobivenim iz baza telekom operatora (praćenje mobitela) radi novih ponuda u turizmu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istražiti</a:t>
            </a: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tokove turističkih autobusa (povremeni prijevoz autobusa) u turističkim destinacijama i njihov utjecaj na onečišćenje okoliša radi novih načina upravljanja posjetiteljima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publiciranje i diseminacija dobivenih rezultata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37018836-769E-3C05-F7CA-2408FD693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38AA-1F0F-8459-B4E9-E60A90DBA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08946-8763-A5D1-7039-2A6AB2368E2D}"/>
              </a:ext>
            </a:extLst>
          </p:cNvPr>
          <p:cNvSpPr txBox="1"/>
          <p:nvPr/>
        </p:nvSpPr>
        <p:spPr>
          <a:xfrm>
            <a:off x="873034" y="561014"/>
            <a:ext cx="10866119" cy="596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Dodatni ciljevi su: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povezivanje </a:t>
            </a:r>
            <a:r>
              <a:rPr lang="hr-HR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Instituta za turizam </a:t>
            </a: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 drugim sveučilištima i znanstvenim i stručnim organizacijama,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razvoj istraživanja u </a:t>
            </a:r>
            <a:r>
              <a:rPr lang="hr-HR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Institutu za turizam </a:t>
            </a: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 uvođenja novih istraživačkih metodologija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razvoj istraživačke infrastrukture i baze podataka i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uključivanje  mlađih znanstvenika, suradnja sa studentima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Projektni prijedlog je usuglašen sa: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Strateškim ciljevima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Posebnim ciljevima i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Ciljevima Instituta za turizam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 je u skladu strateškim i posebnim ciljevima a posebno sa: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182563" algn="l"/>
              </a:tabLst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Strateški cilj: Podizanje znanstvene izvrsnosti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1" algn="just">
              <a:lnSpc>
                <a:spcPct val="115000"/>
              </a:lnSpc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Posebni cilj: Povećanje sudjelovanja javnih visokih učilišta i javnih znanstvenih instituta u kompetitivnom projektnom financiranju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Strateški cilj: Jačanje suradnje s gospodarstvom te razvoj nacionalnog i regionalnog identiteta i kulture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74638" algn="just">
              <a:lnSpc>
                <a:spcPct val="115000"/>
              </a:lnSpc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Posebni cilj: unaprjeđenje pružanja znanstvenih, istraživačkih ili tehnoloških usluga na slobodnom tržištu, uključujući usluge za razvoj kulture i obrazovanja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Strateški cilj: Jačanje društvene odgovornosti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74638" algn="just">
              <a:lnSpc>
                <a:spcPct val="115000"/>
              </a:lnSpc>
            </a:pP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 na aktivnostima od nacionalnog značaja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Popularizacija znanosti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B9959B35-3F20-3BB3-2179-A2BD92585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116CF-837F-0DF2-6050-DEF1360A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EA47F-06DF-F1AF-94C1-19F34BFCF9F5}"/>
              </a:ext>
            </a:extLst>
          </p:cNvPr>
          <p:cNvSpPr txBox="1"/>
          <p:nvPr/>
        </p:nvSpPr>
        <p:spPr>
          <a:xfrm>
            <a:off x="838200" y="1343890"/>
            <a:ext cx="10789024" cy="267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 je usklađen i s odredbama okolišnih ciljeva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(projektni prijedlog je usklađen sa nacionalnim i zakonodavstvom Europske unije iz područja zaštite okoliša):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hr-H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Ublažavanje klimatskih promjena</a:t>
            </a:r>
            <a:r>
              <a:rPr lang="en-US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hr-H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Prilagodba klimatskim promjenama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hr-H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Korištenje i zaštita vodnih i morskih resursa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hr-H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Kružno gospodarstvo, uključujući sprečavanje nastanka i recikliranje otpada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hr-H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Prevencija i kontrola onečišćenja zraka, vode i tla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Zaštita i obnova biološke raznolikosti i ekosustava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  <p:pic>
        <p:nvPicPr>
          <p:cNvPr id="2" name="Picture 1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25E2DE33-EA80-9331-FECF-DCE794E9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2F6F-6DCB-50D0-DBC1-965D62CA6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7BD3E-FAD8-D414-508F-79BC773A8181}"/>
              </a:ext>
            </a:extLst>
          </p:cNvPr>
          <p:cNvSpPr txBox="1"/>
          <p:nvPr/>
        </p:nvSpPr>
        <p:spPr>
          <a:xfrm>
            <a:off x="664028" y="733289"/>
            <a:ext cx="614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</a:t>
            </a:r>
            <a:r>
              <a:rPr lang="en-US" sz="1800" b="1" dirty="0"/>
              <a:t>. </a:t>
            </a:r>
            <a:r>
              <a:rPr lang="hr-HR" b="1" dirty="0"/>
              <a:t>Istraživač</a:t>
            </a:r>
            <a:r>
              <a:rPr lang="en-US" b="1" dirty="0"/>
              <a:t>k</a:t>
            </a:r>
            <a:r>
              <a:rPr lang="hr-HR" b="1" dirty="0"/>
              <a:t>e faze</a:t>
            </a:r>
            <a:r>
              <a:rPr lang="en-US" b="1" dirty="0"/>
              <a:t> – </a:t>
            </a:r>
            <a:r>
              <a:rPr lang="en-US" b="1" dirty="0" err="1"/>
              <a:t>Grupa</a:t>
            </a:r>
            <a:r>
              <a:rPr lang="en-US" b="1" dirty="0"/>
              <a:t> I - IV</a:t>
            </a:r>
            <a:endParaRPr lang="hr-H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2651D-F0B5-CEE0-82F9-8C8A2131749F}"/>
              </a:ext>
            </a:extLst>
          </p:cNvPr>
          <p:cNvSpPr txBox="1"/>
          <p:nvPr/>
        </p:nvSpPr>
        <p:spPr>
          <a:xfrm>
            <a:off x="600891" y="1337752"/>
            <a:ext cx="10990218" cy="486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Grupa I – 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cestovnih prometnih tokova u urbanim i </a:t>
            </a:r>
            <a:r>
              <a:rPr lang="hr-HR" sz="17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izvanurbanim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cjelinama;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nova prometna istraživanja temeljiti će se na istraživanju odvijanja, kapaciteta (propusne moći) na karakterističnoj i specifičnoj prometnoj infrastrukturi. Pod karakterističnom prometnom cestovnom infrastrukturom podrazumijevamo ravne ili otvorene dionice cesta u gradovima i izvan gradova (dvotračne i 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višetračne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ceste odnosno ceste visoke razine uslužnosti). </a:t>
            </a:r>
            <a:endParaRPr lang="en-US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ropusna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moć takvih cesta već je dobro istražena, no nema dovoljno istraživanja vezanih uz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specijalnu infrastrukturu poput propusne moći na nadvožnjacima, podvožnjacima, </a:t>
            </a:r>
            <a:r>
              <a:rPr lang="hr-HR" sz="17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interregionalnim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čvorovima, u tunelima, na mostovima, na parkiralištima i garažama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sl. Ovo istraživanje odnosilo bi se na istraživanje prometnih tokova na navedenim dijelovima takve specijalne infrastrukture. Istraživanja se odnose na tokove cestovnih motornih vozila, biciklista i pješaka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7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7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etodologija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istraživanja;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istraživanje bi se provodilo snimanjem prometnih tokova pomoću kamere </a:t>
            </a:r>
            <a:r>
              <a:rPr lang="en-US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radara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 bi se istraživala korelacija između „paketa“ vozila, brzine i kapaciteta prometnice ili radarskog brojača prometa</a:t>
            </a:r>
            <a:r>
              <a:rPr lang="en-U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7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vrha istraživanja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jeste </a:t>
            </a:r>
            <a:r>
              <a:rPr lang="hr-HR" sz="17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dobiti nove alate (matematičke modele) za preciznije računanje parametara prometnog toka na specijalnoj infrastrukturi. Takva rješenja služiti će za buduće dimenzioniranje cestovne infrastrukture (proračun propusne moći nove specijalne infrastrukture)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Opravdanost istraživanja; </a:t>
            </a:r>
            <a:r>
              <a:rPr lang="hr-HR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vrlo često su pri projektiranju potrebni precizniji alati kojima se može izračunati prometna ponuda, posebno kada je u pitanju vrlo skupa specijalna cestovna infrastruktura. Time se smanjuju pogreške u projektiranju infrastrukture (premali ili preveliki kapacitet u prometnoj ponudi).</a:t>
            </a:r>
            <a:endParaRPr lang="en-GB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ogo with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D0C5BD48-8B03-7611-649E-98C6F673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27" y="72395"/>
            <a:ext cx="1491849" cy="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4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19480</TotalTime>
  <Words>3162</Words>
  <Application>Microsoft Office PowerPoint</Application>
  <PresentationFormat>Widescreen</PresentationFormat>
  <Paragraphs>168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Noto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Mjerljivi pokazatelji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Goran Kos</cp:lastModifiedBy>
  <cp:revision>1317</cp:revision>
  <cp:lastPrinted>2024-03-07T09:34:07Z</cp:lastPrinted>
  <dcterms:created xsi:type="dcterms:W3CDTF">2017-12-05T16:25:52Z</dcterms:created>
  <dcterms:modified xsi:type="dcterms:W3CDTF">2024-03-07T09:42:23Z</dcterms:modified>
</cp:coreProperties>
</file>